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72" r:id="rId2"/>
    <p:sldId id="329" r:id="rId3"/>
    <p:sldId id="330" r:id="rId4"/>
    <p:sldId id="331" r:id="rId5"/>
    <p:sldId id="348" r:id="rId6"/>
    <p:sldId id="349" r:id="rId7"/>
    <p:sldId id="350" r:id="rId8"/>
    <p:sldId id="332" r:id="rId9"/>
    <p:sldId id="333" r:id="rId10"/>
    <p:sldId id="334" r:id="rId11"/>
    <p:sldId id="351" r:id="rId12"/>
    <p:sldId id="335" r:id="rId13"/>
    <p:sldId id="336" r:id="rId14"/>
    <p:sldId id="337" r:id="rId15"/>
    <p:sldId id="352" r:id="rId16"/>
    <p:sldId id="353" r:id="rId17"/>
    <p:sldId id="366" r:id="rId18"/>
    <p:sldId id="369" r:id="rId19"/>
    <p:sldId id="370" r:id="rId20"/>
    <p:sldId id="354" r:id="rId21"/>
    <p:sldId id="355" r:id="rId22"/>
    <p:sldId id="356" r:id="rId23"/>
    <p:sldId id="360" r:id="rId24"/>
    <p:sldId id="361" r:id="rId25"/>
    <p:sldId id="338" r:id="rId26"/>
    <p:sldId id="339" r:id="rId27"/>
    <p:sldId id="340" r:id="rId28"/>
    <p:sldId id="363" r:id="rId29"/>
    <p:sldId id="364" r:id="rId30"/>
    <p:sldId id="365" r:id="rId31"/>
    <p:sldId id="367" r:id="rId32"/>
    <p:sldId id="362" r:id="rId33"/>
    <p:sldId id="371" r:id="rId34"/>
    <p:sldId id="341" r:id="rId35"/>
    <p:sldId id="342" r:id="rId36"/>
    <p:sldId id="343" r:id="rId37"/>
    <p:sldId id="344" r:id="rId38"/>
    <p:sldId id="345" r:id="rId39"/>
    <p:sldId id="346" r:id="rId40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CC66"/>
    <a:srgbClr val="0066CC"/>
    <a:srgbClr val="FFCC99"/>
    <a:srgbClr val="0066FF"/>
    <a:srgbClr val="2B7589"/>
    <a:srgbClr val="339933"/>
    <a:srgbClr val="0099CC"/>
    <a:srgbClr val="CBCBC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45" autoAdjust="0"/>
    <p:restoredTop sz="94616" autoAdjust="0"/>
  </p:normalViewPr>
  <p:slideViewPr>
    <p:cSldViewPr>
      <p:cViewPr varScale="1">
        <p:scale>
          <a:sx n="115" d="100"/>
          <a:sy n="115" d="100"/>
        </p:scale>
        <p:origin x="180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869" y="-101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51717-2737-44C8-92A4-5D342C14B329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F7A7D-E4D1-444F-A896-B476AC680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360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2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506847474"/>
              </p:ext>
            </p:extLst>
          </p:nvPr>
        </p:nvGraphicFramePr>
        <p:xfrm>
          <a:off x="0" y="756320"/>
          <a:ext cx="9144000" cy="15240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8"/>
          <p:cNvSpPr>
            <a:spLocks noChangeArrowheads="1"/>
          </p:cNvSpPr>
          <p:nvPr userDrawn="1"/>
        </p:nvSpPr>
        <p:spPr bwMode="auto">
          <a:xfrm>
            <a:off x="0" y="257175"/>
            <a:ext cx="914400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5328592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l"/>
              <a:defRPr sz="2000" b="1">
                <a:latin typeface="+mn-ea"/>
                <a:ea typeface="+mn-ea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-"/>
              <a:defRPr sz="1800">
                <a:latin typeface="+mn-ea"/>
                <a:ea typeface="+mn-ea"/>
              </a:defRPr>
            </a:lvl2pPr>
            <a:lvl3pPr>
              <a:lnSpc>
                <a:spcPct val="100000"/>
              </a:lnSpc>
              <a:defRPr sz="1600">
                <a:latin typeface="+mn-ea"/>
                <a:ea typeface="+mn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712260"/>
            <a:ext cx="6858000" cy="831565"/>
          </a:xfrm>
        </p:spPr>
        <p:txBody>
          <a:bodyPr anchor="b">
            <a:normAutofit/>
          </a:bodyPr>
          <a:lstStyle>
            <a:lvl1pPr algn="ctr">
              <a:defRPr sz="4400" b="1" cap="none" spc="0">
                <a:ln w="9525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2024-03-08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75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4"/>
          <p:cNvSpPr txBox="1">
            <a:spLocks noChangeArrowheads="1"/>
          </p:cNvSpPr>
          <p:nvPr userDrawn="1"/>
        </p:nvSpPr>
        <p:spPr bwMode="auto">
          <a:xfrm>
            <a:off x="684213" y="620713"/>
            <a:ext cx="24479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40772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50825" y="1268760"/>
            <a:ext cx="8641655" cy="523537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aphicFrame>
        <p:nvGraphicFramePr>
          <p:cNvPr id="11" name="표 10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001641630"/>
              </p:ext>
            </p:extLst>
          </p:nvPr>
        </p:nvGraphicFramePr>
        <p:xfrm>
          <a:off x="0" y="692696"/>
          <a:ext cx="9144000" cy="15240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1335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2024-03-08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8" r:id="rId4"/>
    <p:sldLayoutId id="2147483719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spdic.naver.com/spEntry.nhn?entryNO=15489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0" y="620688"/>
            <a:ext cx="9144000" cy="1392560"/>
          </a:xfrm>
          <a:prstGeom prst="rect">
            <a:avLst/>
          </a:prstGeom>
          <a:solidFill>
            <a:srgbClr val="0066CC">
              <a:alpha val="55000"/>
            </a:srgbClr>
          </a:solidFill>
        </p:spPr>
        <p:txBody>
          <a:bodyPr anchor="ctr"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kumimoji="0" lang="en-US" altLang="ko-KR" sz="2800" b="1" dirty="0" smtClean="0">
                <a:solidFill>
                  <a:schemeClr val="bg1"/>
                </a:solidFill>
              </a:rPr>
              <a:t>Chapter 4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다양한 내용 입력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03BFA0-74CE-4C85-9DE2-AD1C0B8C6B93}"/>
              </a:ext>
            </a:extLst>
          </p:cNvPr>
          <p:cNvGrpSpPr/>
          <p:nvPr/>
        </p:nvGrpSpPr>
        <p:grpSpPr>
          <a:xfrm>
            <a:off x="2818035" y="3137320"/>
            <a:ext cx="3770189" cy="485775"/>
            <a:chOff x="1942374" y="2753427"/>
            <a:chExt cx="502691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559771F-42C0-4CD2-A97A-3360D83038F9}"/>
                </a:ext>
              </a:extLst>
            </p:cNvPr>
            <p:cNvSpPr/>
            <p:nvPr/>
          </p:nvSpPr>
          <p:spPr>
            <a:xfrm>
              <a:off x="1942374" y="2753427"/>
              <a:ext cx="102642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04-2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A15DC0-766E-4550-BF1D-ACFAF4BA482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목록 </a:t>
              </a:r>
              <a:r>
                <a:rPr lang="ko-KR" altLang="en-US" b="1" dirty="0" smtClean="0"/>
                <a:t>태그</a:t>
              </a:r>
              <a:endParaRPr lang="ko-KR" altLang="en-US" b="1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8966C93-63C8-44AE-975C-727A69458C60}"/>
                </a:ext>
              </a:extLst>
            </p:cNvPr>
            <p:cNvCxnSpPr/>
            <p:nvPr/>
          </p:nvCxnSpPr>
          <p:spPr>
            <a:xfrm>
              <a:off x="2959269" y="3220152"/>
              <a:ext cx="3687628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D052DA7-1461-4440-B7E1-9A19E882CA22}"/>
              </a:ext>
            </a:extLst>
          </p:cNvPr>
          <p:cNvGrpSpPr/>
          <p:nvPr/>
        </p:nvGrpSpPr>
        <p:grpSpPr>
          <a:xfrm>
            <a:off x="2818035" y="3790874"/>
            <a:ext cx="3770189" cy="485775"/>
            <a:chOff x="1942374" y="2753427"/>
            <a:chExt cx="5026919" cy="4857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D7319BC-E468-4E0E-B5AA-438B859FB210}"/>
                </a:ext>
              </a:extLst>
            </p:cNvPr>
            <p:cNvSpPr/>
            <p:nvPr/>
          </p:nvSpPr>
          <p:spPr>
            <a:xfrm>
              <a:off x="1942374" y="2753427"/>
              <a:ext cx="102642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04-3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2352AF-B650-40D2-ABA4-3032C5DD90AC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테이블 태그</a:t>
              </a:r>
              <a:endParaRPr lang="ko-KR" altLang="en-US" b="1" dirty="0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ED071D6-AAD5-4D01-B0D7-C4A3C54809BE}"/>
                </a:ext>
              </a:extLst>
            </p:cNvPr>
            <p:cNvCxnSpPr/>
            <p:nvPr/>
          </p:nvCxnSpPr>
          <p:spPr>
            <a:xfrm>
              <a:off x="2959269" y="3220152"/>
              <a:ext cx="3687628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A5AAAF8-21E5-49DE-A9CE-4B708B72AD40}"/>
              </a:ext>
            </a:extLst>
          </p:cNvPr>
          <p:cNvGrpSpPr/>
          <p:nvPr/>
        </p:nvGrpSpPr>
        <p:grpSpPr>
          <a:xfrm>
            <a:off x="2818035" y="4444428"/>
            <a:ext cx="3770189" cy="485775"/>
            <a:chOff x="1942374" y="2753427"/>
            <a:chExt cx="5026919" cy="48577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072CF7D-24C3-45AD-8081-92FD1B44A5D2}"/>
                </a:ext>
              </a:extLst>
            </p:cNvPr>
            <p:cNvSpPr/>
            <p:nvPr/>
          </p:nvSpPr>
          <p:spPr>
            <a:xfrm>
              <a:off x="1942374" y="2753427"/>
              <a:ext cx="102642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04-4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41308A-D8CC-48F9-A764-FBF8481E5610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이미지 삽입하기</a:t>
              </a: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834187B-59E8-491D-9B18-AB2954A73054}"/>
                </a:ext>
              </a:extLst>
            </p:cNvPr>
            <p:cNvCxnSpPr/>
            <p:nvPr/>
          </p:nvCxnSpPr>
          <p:spPr>
            <a:xfrm>
              <a:off x="2959269" y="3220152"/>
              <a:ext cx="3783639" cy="1905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D97BCA8-A206-4EC2-941A-37EC15B2BCC7}"/>
              </a:ext>
            </a:extLst>
          </p:cNvPr>
          <p:cNvGrpSpPr/>
          <p:nvPr/>
        </p:nvGrpSpPr>
        <p:grpSpPr>
          <a:xfrm>
            <a:off x="2818035" y="5097982"/>
            <a:ext cx="3770189" cy="485775"/>
            <a:chOff x="1942374" y="2753427"/>
            <a:chExt cx="5026919" cy="485775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BF1DB96-2BF9-4F8E-BC92-FDD698B9E25D}"/>
                </a:ext>
              </a:extLst>
            </p:cNvPr>
            <p:cNvSpPr/>
            <p:nvPr/>
          </p:nvSpPr>
          <p:spPr>
            <a:xfrm>
              <a:off x="1942374" y="2753427"/>
              <a:ext cx="102642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04-5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9C12EB-CC9E-452F-BDB7-20BC64E3071D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오디오와 비디오 삽입하기</a:t>
              </a: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F335A35-03CA-4294-B215-904C2F9FA008}"/>
                </a:ext>
              </a:extLst>
            </p:cNvPr>
            <p:cNvCxnSpPr/>
            <p:nvPr/>
          </p:nvCxnSpPr>
          <p:spPr>
            <a:xfrm>
              <a:off x="2959269" y="3220152"/>
              <a:ext cx="378363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818035" y="2483766"/>
            <a:ext cx="3770189" cy="485775"/>
            <a:chOff x="1942374" y="2753427"/>
            <a:chExt cx="5026919" cy="48577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1942374" y="2753427"/>
              <a:ext cx="102642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04-1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텍스트 </a:t>
              </a:r>
              <a:r>
                <a:rPr lang="ko-KR" altLang="en-US" b="1" dirty="0" smtClean="0"/>
                <a:t>태그</a:t>
              </a:r>
              <a:endParaRPr lang="ko-KR" altLang="en-US" b="1" dirty="0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687628" cy="1905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CF0412C-EBC7-47DA-9F04-9233C228357D}"/>
              </a:ext>
            </a:extLst>
          </p:cNvPr>
          <p:cNvGrpSpPr/>
          <p:nvPr/>
        </p:nvGrpSpPr>
        <p:grpSpPr>
          <a:xfrm>
            <a:off x="2818035" y="5751537"/>
            <a:ext cx="3770189" cy="485775"/>
            <a:chOff x="1942374" y="2753427"/>
            <a:chExt cx="5026919" cy="48577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D77995B-150E-4D21-B666-AA155C3006D3}"/>
                </a:ext>
              </a:extLst>
            </p:cNvPr>
            <p:cNvSpPr/>
            <p:nvPr/>
          </p:nvSpPr>
          <p:spPr>
            <a:xfrm>
              <a:off x="1942374" y="2753427"/>
              <a:ext cx="102642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04-6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587ED75-1A02-48BF-A40E-BF08CF61507D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하이퍼링크 삽입하기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A55FA029-7343-4D50-BE13-293C26AF3F74}"/>
                </a:ext>
              </a:extLst>
            </p:cNvPr>
            <p:cNvCxnSpPr/>
            <p:nvPr/>
          </p:nvCxnSpPr>
          <p:spPr>
            <a:xfrm>
              <a:off x="2959269" y="3220152"/>
              <a:ext cx="378363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1826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04-2 </a:t>
            </a:r>
            <a:r>
              <a:rPr lang="ko-KR" altLang="en-US" dirty="0"/>
              <a:t>목록 만들기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395536" y="1196175"/>
            <a:ext cx="4248472" cy="4825113"/>
            <a:chOff x="6588960" y="2937431"/>
            <a:chExt cx="5180794" cy="48251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08"/>
              <a:ext cx="5102536" cy="4703336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dirty="0"/>
                <a:t>기본형 </a:t>
              </a:r>
              <a:r>
                <a:rPr lang="en-US" altLang="ko-KR" sz="1400" dirty="0"/>
                <a:t>: </a:t>
              </a:r>
              <a:r>
                <a:rPr lang="en-US" altLang="ko-KR" sz="1200" dirty="0">
                  <a:solidFill>
                    <a:srgbClr val="0070C0"/>
                  </a:solidFill>
                </a:rPr>
                <a:t>&lt;dl&gt;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200" dirty="0">
                  <a:solidFill>
                    <a:srgbClr val="0070C0"/>
                  </a:solidFill>
                </a:rPr>
                <a:t>              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   </a:t>
              </a:r>
              <a:r>
                <a:rPr lang="en-US" altLang="ko-KR" sz="1200" dirty="0">
                  <a:solidFill>
                    <a:srgbClr val="0070C0"/>
                  </a:solidFill>
                </a:rPr>
                <a:t>&lt;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dt</a:t>
              </a:r>
              <a:r>
                <a:rPr lang="en-US" altLang="ko-KR" sz="1200" dirty="0">
                  <a:solidFill>
                    <a:srgbClr val="0070C0"/>
                  </a:solidFill>
                </a:rPr>
                <a:t>&gt;</a:t>
              </a:r>
              <a:r>
                <a:rPr lang="ko-KR" altLang="en-US" sz="1200" dirty="0">
                  <a:solidFill>
                    <a:srgbClr val="0070C0"/>
                  </a:solidFill>
                </a:rPr>
                <a:t>이름</a:t>
              </a:r>
              <a:r>
                <a:rPr lang="en-US" altLang="ko-KR" sz="1200" dirty="0">
                  <a:solidFill>
                    <a:srgbClr val="0070C0"/>
                  </a:solidFill>
                </a:rPr>
                <a:t>(</a:t>
              </a:r>
              <a:r>
                <a:rPr lang="ko-KR" altLang="en-US" sz="1200" dirty="0">
                  <a:solidFill>
                    <a:srgbClr val="0070C0"/>
                  </a:solidFill>
                </a:rPr>
                <a:t>제목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r>
                <a:rPr lang="ko-KR" altLang="en-US" sz="1200" dirty="0">
                  <a:solidFill>
                    <a:srgbClr val="0070C0"/>
                  </a:solidFill>
                </a:rPr>
                <a:t> </a:t>
              </a:r>
              <a:r>
                <a:rPr lang="en-US" altLang="ko-KR" sz="1200" dirty="0">
                  <a:solidFill>
                    <a:srgbClr val="0070C0"/>
                  </a:solidFill>
                </a:rPr>
                <a:t>1&lt;/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dt</a:t>
              </a:r>
              <a:r>
                <a:rPr lang="en-US" altLang="ko-KR" sz="1200" dirty="0">
                  <a:solidFill>
                    <a:srgbClr val="0070C0"/>
                  </a:solidFill>
                </a:rPr>
                <a:t>&gt;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200" dirty="0">
                  <a:solidFill>
                    <a:srgbClr val="0070C0"/>
                  </a:solidFill>
                </a:rPr>
                <a:t>               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      &lt;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dd</a:t>
              </a:r>
              <a:r>
                <a:rPr lang="en-US" altLang="ko-KR" sz="1200" dirty="0">
                  <a:solidFill>
                    <a:srgbClr val="0070C0"/>
                  </a:solidFill>
                </a:rPr>
                <a:t>&gt;</a:t>
              </a:r>
              <a:r>
                <a:rPr lang="ko-KR" altLang="en-US" sz="1200" dirty="0">
                  <a:solidFill>
                    <a:srgbClr val="0070C0"/>
                  </a:solidFill>
                </a:rPr>
                <a:t>값</a:t>
              </a:r>
              <a:r>
                <a:rPr lang="en-US" altLang="ko-KR" sz="1200" dirty="0">
                  <a:solidFill>
                    <a:srgbClr val="0070C0"/>
                  </a:solidFill>
                </a:rPr>
                <a:t>(</a:t>
              </a:r>
              <a:r>
                <a:rPr lang="ko-KR" altLang="en-US" sz="1200" dirty="0">
                  <a:solidFill>
                    <a:srgbClr val="0070C0"/>
                  </a:solidFill>
                </a:rPr>
                <a:t>설명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r>
                <a:rPr lang="ko-KR" altLang="en-US" sz="1200" dirty="0">
                  <a:solidFill>
                    <a:srgbClr val="0070C0"/>
                  </a:solidFill>
                </a:rPr>
                <a:t> </a:t>
              </a:r>
              <a:r>
                <a:rPr lang="en-US" altLang="ko-KR" sz="1200" dirty="0">
                  <a:solidFill>
                    <a:srgbClr val="0070C0"/>
                  </a:solidFill>
                </a:rPr>
                <a:t>1&lt;/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dd</a:t>
              </a:r>
              <a:r>
                <a:rPr lang="en-US" altLang="ko-KR" sz="1200" dirty="0">
                  <a:solidFill>
                    <a:srgbClr val="0070C0"/>
                  </a:solidFill>
                </a:rPr>
                <a:t>&gt;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200" dirty="0">
                  <a:solidFill>
                    <a:srgbClr val="0070C0"/>
                  </a:solidFill>
                </a:rPr>
                <a:t>           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     </a:t>
              </a:r>
              <a:r>
                <a:rPr lang="en-US" altLang="ko-KR" sz="1200" dirty="0">
                  <a:solidFill>
                    <a:srgbClr val="0070C0"/>
                  </a:solidFill>
                </a:rPr>
                <a:t>&lt;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dt</a:t>
              </a:r>
              <a:r>
                <a:rPr lang="en-US" altLang="ko-KR" sz="1200" dirty="0">
                  <a:solidFill>
                    <a:srgbClr val="0070C0"/>
                  </a:solidFill>
                </a:rPr>
                <a:t>&gt;</a:t>
              </a:r>
              <a:r>
                <a:rPr lang="ko-KR" altLang="en-US" sz="1200" dirty="0">
                  <a:solidFill>
                    <a:srgbClr val="0070C0"/>
                  </a:solidFill>
                </a:rPr>
                <a:t>이름</a:t>
              </a:r>
              <a:r>
                <a:rPr lang="en-US" altLang="ko-KR" sz="1200" dirty="0">
                  <a:solidFill>
                    <a:srgbClr val="0070C0"/>
                  </a:solidFill>
                </a:rPr>
                <a:t>(</a:t>
              </a:r>
              <a:r>
                <a:rPr lang="ko-KR" altLang="en-US" sz="1200" dirty="0">
                  <a:solidFill>
                    <a:srgbClr val="0070C0"/>
                  </a:solidFill>
                </a:rPr>
                <a:t>제목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r>
                <a:rPr lang="ko-KR" altLang="en-US" sz="1200" dirty="0">
                  <a:solidFill>
                    <a:srgbClr val="0070C0"/>
                  </a:solidFill>
                </a:rPr>
                <a:t> </a:t>
              </a:r>
              <a:r>
                <a:rPr lang="en-US" altLang="ko-KR" sz="1200" dirty="0">
                  <a:solidFill>
                    <a:srgbClr val="0070C0"/>
                  </a:solidFill>
                </a:rPr>
                <a:t>2&lt;/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dt</a:t>
              </a:r>
              <a:r>
                <a:rPr lang="en-US" altLang="ko-KR" sz="1200" dirty="0">
                  <a:solidFill>
                    <a:srgbClr val="0070C0"/>
                  </a:solidFill>
                </a:rPr>
                <a:t>&gt;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200" dirty="0">
                  <a:solidFill>
                    <a:srgbClr val="0070C0"/>
                  </a:solidFill>
                </a:rPr>
                <a:t>              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      </a:t>
              </a:r>
              <a:r>
                <a:rPr lang="en-US" altLang="ko-KR" sz="1200" dirty="0">
                  <a:solidFill>
                    <a:srgbClr val="0070C0"/>
                  </a:solidFill>
                </a:rPr>
                <a:t>&lt;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dd</a:t>
              </a:r>
              <a:r>
                <a:rPr lang="en-US" altLang="ko-KR" sz="1200" dirty="0">
                  <a:solidFill>
                    <a:srgbClr val="0070C0"/>
                  </a:solidFill>
                </a:rPr>
                <a:t>&gt;</a:t>
              </a:r>
              <a:r>
                <a:rPr lang="ko-KR" altLang="en-US" sz="1200" dirty="0">
                  <a:solidFill>
                    <a:srgbClr val="0070C0"/>
                  </a:solidFill>
                </a:rPr>
                <a:t>값</a:t>
              </a:r>
              <a:r>
                <a:rPr lang="en-US" altLang="ko-KR" sz="1200" dirty="0">
                  <a:solidFill>
                    <a:srgbClr val="0070C0"/>
                  </a:solidFill>
                </a:rPr>
                <a:t>(</a:t>
              </a:r>
              <a:r>
                <a:rPr lang="ko-KR" altLang="en-US" sz="1200" dirty="0">
                  <a:solidFill>
                    <a:srgbClr val="0070C0"/>
                  </a:solidFill>
                </a:rPr>
                <a:t>설명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r>
                <a:rPr lang="ko-KR" altLang="en-US" sz="1200" dirty="0">
                  <a:solidFill>
                    <a:srgbClr val="0070C0"/>
                  </a:solidFill>
                </a:rPr>
                <a:t> </a:t>
              </a:r>
              <a:r>
                <a:rPr lang="en-US" altLang="ko-KR" sz="1200" dirty="0">
                  <a:solidFill>
                    <a:srgbClr val="0070C0"/>
                  </a:solidFill>
                </a:rPr>
                <a:t>2&lt;/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dd</a:t>
              </a:r>
              <a:r>
                <a:rPr lang="en-US" altLang="ko-KR" sz="1200" dirty="0">
                  <a:solidFill>
                    <a:srgbClr val="0070C0"/>
                  </a:solidFill>
                </a:rPr>
                <a:t>&gt;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200" dirty="0">
                  <a:solidFill>
                    <a:srgbClr val="0070C0"/>
                  </a:solidFill>
                </a:rPr>
                <a:t>             …….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200" dirty="0">
                  <a:solidFill>
                    <a:srgbClr val="0070C0"/>
                  </a:solidFill>
                </a:rPr>
                <a:t>            &lt;/dl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&gt;</a:t>
              </a:r>
              <a:r>
                <a:rPr lang="en-US" altLang="ko-KR" sz="1400" dirty="0" smtClean="0"/>
                <a:t>  </a:t>
              </a:r>
              <a:endParaRPr lang="en-US" altLang="ko-KR" sz="1200" dirty="0"/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‘이름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제목</a:t>
              </a:r>
              <a:r>
                <a:rPr lang="en-US" altLang="ko-KR" sz="1200" dirty="0"/>
                <a:t>)’</a:t>
              </a:r>
              <a:r>
                <a:rPr lang="ko-KR" altLang="en-US" sz="1200" dirty="0"/>
                <a:t>과 </a:t>
              </a:r>
              <a:r>
                <a:rPr lang="en-US" altLang="ko-KR" sz="1200" dirty="0"/>
                <a:t>‘</a:t>
              </a:r>
              <a:r>
                <a:rPr lang="ko-KR" altLang="en-US" sz="1200" dirty="0"/>
                <a:t>값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설명</a:t>
              </a:r>
              <a:r>
                <a:rPr lang="en-US" altLang="ko-KR" sz="1200" dirty="0"/>
                <a:t>)‘ </a:t>
              </a:r>
              <a:r>
                <a:rPr lang="ko-KR" altLang="en-US" sz="1200" dirty="0"/>
                <a:t>형태로 된 목록</a:t>
              </a:r>
              <a:endParaRPr lang="en-US" altLang="ko-KR" sz="1200" dirty="0"/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&lt;</a:t>
              </a:r>
              <a:r>
                <a:rPr lang="en-US" altLang="ko-KR" sz="1200" dirty="0" err="1"/>
                <a:t>dt</a:t>
              </a:r>
              <a:r>
                <a:rPr lang="en-US" altLang="ko-KR" sz="1200" dirty="0"/>
                <a:t>&gt; </a:t>
              </a:r>
              <a:r>
                <a:rPr lang="ko-KR" altLang="en-US" sz="1200" dirty="0"/>
                <a:t>태그</a:t>
              </a:r>
              <a:r>
                <a:rPr lang="en-US" altLang="ko-KR" sz="1200" dirty="0"/>
                <a:t> – </a:t>
              </a:r>
              <a:r>
                <a:rPr lang="ko-KR" altLang="en-US" sz="1200" dirty="0"/>
                <a:t>이름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제목</a:t>
              </a:r>
              <a:r>
                <a:rPr lang="en-US" altLang="ko-KR" sz="1200" dirty="0"/>
                <a:t>) </a:t>
              </a:r>
              <a:r>
                <a:rPr lang="ko-KR" altLang="en-US" sz="1200" dirty="0"/>
                <a:t>지정</a:t>
              </a:r>
              <a:endParaRPr lang="en-US" altLang="ko-KR" sz="1200" dirty="0"/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&lt;</a:t>
              </a:r>
              <a:r>
                <a:rPr lang="en-US" altLang="ko-KR" sz="1200" dirty="0" err="1"/>
                <a:t>dd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 태그 </a:t>
              </a:r>
              <a:r>
                <a:rPr lang="en-US" altLang="ko-KR" sz="1200" dirty="0"/>
                <a:t>–</a:t>
              </a:r>
              <a:r>
                <a:rPr lang="ko-KR" altLang="en-US" sz="1200" dirty="0"/>
                <a:t> 값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설명</a:t>
              </a:r>
              <a:r>
                <a:rPr lang="en-US" altLang="ko-KR" sz="1200" dirty="0"/>
                <a:t>) </a:t>
              </a:r>
              <a:r>
                <a:rPr lang="ko-KR" altLang="en-US" sz="1200" dirty="0"/>
                <a:t>지정</a:t>
              </a:r>
              <a:endParaRPr lang="en-US" altLang="ko-KR" sz="1200" dirty="0"/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하나의 </a:t>
              </a:r>
              <a:r>
                <a:rPr lang="en-US" altLang="ko-KR" sz="1200" dirty="0"/>
                <a:t>&lt;</a:t>
              </a:r>
              <a:r>
                <a:rPr lang="en-US" altLang="ko-KR" sz="1200" dirty="0" err="1"/>
                <a:t>dt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에 여러 개의 </a:t>
              </a:r>
              <a:r>
                <a:rPr lang="en-US" altLang="ko-KR" sz="1200" dirty="0"/>
                <a:t>&lt;</a:t>
              </a:r>
              <a:r>
                <a:rPr lang="en-US" altLang="ko-KR" sz="1200" dirty="0" err="1"/>
                <a:t>dd</a:t>
              </a:r>
              <a:r>
                <a:rPr lang="en-US" altLang="ko-KR" sz="1200" dirty="0"/>
                <a:t>&gt; </a:t>
              </a:r>
              <a:r>
                <a:rPr lang="ko-KR" altLang="en-US" sz="1200" dirty="0"/>
                <a:t>값을 가질 수 있다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3" y="2937431"/>
              <a:ext cx="422512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&lt;dl&gt;, &lt;</a:t>
              </a:r>
              <a:r>
                <a:rPr lang="en-US" altLang="ko-KR" sz="1600" b="1" dirty="0" err="1"/>
                <a:t>dt</a:t>
              </a:r>
              <a:r>
                <a:rPr lang="en-US" altLang="ko-KR" sz="1600" b="1" dirty="0"/>
                <a:t>&gt;, &lt;</a:t>
              </a:r>
              <a:r>
                <a:rPr lang="en-US" altLang="ko-KR" sz="1600" b="1" dirty="0" err="1"/>
                <a:t>dd</a:t>
              </a:r>
              <a:r>
                <a:rPr lang="en-US" altLang="ko-KR" sz="1600" b="1" dirty="0"/>
                <a:t>&gt; - </a:t>
              </a:r>
              <a:r>
                <a:rPr lang="ko-KR" altLang="en-US" sz="1600" b="1" dirty="0"/>
                <a:t>설명 목록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20577EC-A158-4442-83E2-49B324493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77" r="48409"/>
          <a:stretch/>
        </p:blipFill>
        <p:spPr>
          <a:xfrm>
            <a:off x="5087526" y="4725144"/>
            <a:ext cx="2868850" cy="15551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FDDA45-124E-4CD8-A274-48E0D701E356}"/>
              </a:ext>
            </a:extLst>
          </p:cNvPr>
          <p:cNvSpPr txBox="1"/>
          <p:nvPr/>
        </p:nvSpPr>
        <p:spPr>
          <a:xfrm>
            <a:off x="5093698" y="1329149"/>
            <a:ext cx="3582758" cy="332398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상품 구성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&lt;dl&gt;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ko-KR" altLang="en-US" sz="1400" b="0" dirty="0" smtClean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 smtClean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dt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dt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400" b="0" dirty="0" smtClean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dd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소과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13~16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dd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ko-KR" altLang="en-US" sz="1400" b="0" dirty="0" smtClean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b="0" dirty="0" smtClean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dd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중과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10~12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dd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&lt;/dl&gt;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&lt;dl&gt;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ko-KR" altLang="en-US" sz="1400" b="0" dirty="0" smtClean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 smtClean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dt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dt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ko-KR" altLang="en-US" sz="1400" b="0" dirty="0" smtClean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b="0" dirty="0" smtClean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dd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중과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15~19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dd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&lt;/dl&gt;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220143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3" descr="EMB000007e0793a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345"/>
            <a:ext cx="3981450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내용 개체 틀 3" descr="EMB000007e0793f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87499"/>
            <a:ext cx="512445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내용 개체 틀 3" descr="EMB000007e0794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1459507"/>
            <a:ext cx="512445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04-2 </a:t>
            </a:r>
            <a:r>
              <a:rPr lang="ko-KR" altLang="en-US" dirty="0"/>
              <a:t>목록 만들기</a:t>
            </a:r>
          </a:p>
        </p:txBody>
      </p:sp>
    </p:spTree>
    <p:extLst>
      <p:ext uri="{BB962C8B-B14F-4D97-AF65-F5344CB8AC3E}">
        <p14:creationId xmlns:p14="http://schemas.microsoft.com/office/powerpoint/2010/main" val="2255788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04-3 </a:t>
            </a:r>
            <a:r>
              <a:rPr lang="ko-KR" altLang="en-US"/>
              <a:t>표 만들기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A69355-DA7D-4AFD-A738-7908A56E740A}"/>
              </a:ext>
            </a:extLst>
          </p:cNvPr>
          <p:cNvSpPr txBox="1"/>
          <p:nvPr/>
        </p:nvSpPr>
        <p:spPr>
          <a:xfrm>
            <a:off x="683075" y="1196175"/>
            <a:ext cx="26855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표의 구성 요소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78B879-1C92-452C-9128-6A784006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99" y="1657786"/>
            <a:ext cx="3098688" cy="250507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E8FAC2F-18D0-49E7-A32C-2F94EE7B5AE3}"/>
              </a:ext>
            </a:extLst>
          </p:cNvPr>
          <p:cNvGrpSpPr/>
          <p:nvPr/>
        </p:nvGrpSpPr>
        <p:grpSpPr>
          <a:xfrm>
            <a:off x="222186" y="4607065"/>
            <a:ext cx="3825536" cy="1186298"/>
            <a:chOff x="6587521" y="4989819"/>
            <a:chExt cx="5100715" cy="118629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A3FA59-D125-49FF-9A80-6D04CA61F1B5}"/>
                </a:ext>
              </a:extLst>
            </p:cNvPr>
            <p:cNvSpPr/>
            <p:nvPr/>
          </p:nvSpPr>
          <p:spPr>
            <a:xfrm>
              <a:off x="6587521" y="5204454"/>
              <a:ext cx="4386554" cy="97166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BA8E2B-A3D0-4739-9181-CB6A68EB9089}"/>
                </a:ext>
              </a:extLst>
            </p:cNvPr>
            <p:cNvSpPr txBox="1"/>
            <p:nvPr/>
          </p:nvSpPr>
          <p:spPr>
            <a:xfrm>
              <a:off x="6838980" y="4989819"/>
              <a:ext cx="250291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표를 만드는 태그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8E701F-4601-4B0B-A283-28A658C415C5}"/>
                </a:ext>
              </a:extLst>
            </p:cNvPr>
            <p:cNvSpPr txBox="1"/>
            <p:nvPr/>
          </p:nvSpPr>
          <p:spPr>
            <a:xfrm>
              <a:off x="6735654" y="5349048"/>
              <a:ext cx="4952582" cy="60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/>
                <a:t>&lt;caption&gt;</a:t>
              </a:r>
              <a:r>
                <a:rPr lang="ko-KR" altLang="en-US" sz="1200" b="1" dirty="0"/>
                <a:t> </a:t>
              </a:r>
              <a:r>
                <a:rPr lang="en-US" altLang="ko-KR" sz="1200" dirty="0"/>
                <a:t>:</a:t>
              </a:r>
              <a:r>
                <a:rPr lang="ko-KR" altLang="en-US" sz="1200" dirty="0"/>
                <a:t> 표 제목 </a:t>
              </a:r>
              <a:r>
                <a:rPr lang="en-US" altLang="ko-KR" sz="1200" dirty="0"/>
                <a:t>, </a:t>
              </a:r>
              <a:r>
                <a:rPr lang="en-US" altLang="ko-KR" sz="1200" b="1" dirty="0"/>
                <a:t>&lt;table&gt; 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표 전체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b="1" dirty="0"/>
                <a:t>&lt;</a:t>
              </a:r>
              <a:r>
                <a:rPr lang="en-US" altLang="ko-KR" sz="1200" b="1" dirty="0" err="1"/>
                <a:t>tr</a:t>
              </a:r>
              <a:r>
                <a:rPr lang="en-US" altLang="ko-KR" sz="1200" b="1" dirty="0"/>
                <a:t>&gt; 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행</a:t>
              </a:r>
              <a:r>
                <a:rPr lang="en-US" altLang="ko-KR" sz="1200" dirty="0"/>
                <a:t>, </a:t>
              </a:r>
              <a:r>
                <a:rPr lang="en-US" altLang="ko-KR" sz="1200" b="1" dirty="0"/>
                <a:t>&lt;td&gt; 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셀</a:t>
              </a:r>
              <a:r>
                <a:rPr lang="en-US" altLang="ko-KR" sz="1200" dirty="0"/>
                <a:t>, </a:t>
              </a:r>
              <a:r>
                <a:rPr lang="en-US" altLang="ko-KR" sz="1200" b="1" dirty="0"/>
                <a:t>&lt;</a:t>
              </a:r>
              <a:r>
                <a:rPr lang="en-US" altLang="ko-KR" sz="1200" b="1" dirty="0" err="1"/>
                <a:t>th</a:t>
              </a:r>
              <a:r>
                <a:rPr lang="en-US" altLang="ko-KR" sz="1200" b="1" dirty="0"/>
                <a:t>&gt; </a:t>
              </a:r>
              <a:r>
                <a:rPr lang="en-US" altLang="ko-KR" sz="1200" dirty="0"/>
                <a:t>:</a:t>
              </a:r>
              <a:r>
                <a:rPr lang="en-US" altLang="ko-KR" sz="1200" b="1" dirty="0"/>
                <a:t> </a:t>
              </a:r>
              <a:r>
                <a:rPr lang="ko-KR" altLang="en-US" sz="1200" dirty="0"/>
                <a:t>제목 셀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A2E080-1286-4BB2-8089-A60A550753DF}"/>
              </a:ext>
            </a:extLst>
          </p:cNvPr>
          <p:cNvSpPr txBox="1"/>
          <p:nvPr/>
        </p:nvSpPr>
        <p:spPr>
          <a:xfrm>
            <a:off x="3616976" y="442208"/>
            <a:ext cx="4790368" cy="629916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&lt;table&gt;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&lt;caption&gt;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선물용과 가정용 상품 구성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&lt;/caption&gt;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용도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중량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갯수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가격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11~16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35,000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……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</a:p>
          <a:p>
            <a:pPr>
              <a:lnSpc>
                <a:spcPts val="22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가정용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18~26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47,000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</a:t>
            </a:r>
          </a:p>
          <a:p>
            <a:pPr>
              <a:lnSpc>
                <a:spcPts val="22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&lt;/table&gt;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AEC687-1211-4B92-A30D-49BB6A24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866" y="2042073"/>
            <a:ext cx="3341173" cy="212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5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04-3 </a:t>
            </a:r>
            <a:r>
              <a:rPr lang="ko-KR" altLang="en-US"/>
              <a:t>표 만들기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F3A454-D126-4440-9668-5DE17673EE64}"/>
              </a:ext>
            </a:extLst>
          </p:cNvPr>
          <p:cNvSpPr/>
          <p:nvPr/>
        </p:nvSpPr>
        <p:spPr>
          <a:xfrm>
            <a:off x="124048" y="1133507"/>
            <a:ext cx="4938238" cy="2470871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8CF2E5-A517-445A-898F-D091F520421C}"/>
              </a:ext>
            </a:extLst>
          </p:cNvPr>
          <p:cNvSpPr txBox="1"/>
          <p:nvPr/>
        </p:nvSpPr>
        <p:spPr>
          <a:xfrm>
            <a:off x="107504" y="1272124"/>
            <a:ext cx="4870612" cy="1994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표의 구조를 </a:t>
            </a:r>
            <a:r>
              <a:rPr lang="en-US" altLang="ko-KR" sz="1200" dirty="0"/>
              <a:t>‘</a:t>
            </a:r>
            <a:r>
              <a:rPr lang="ko-KR" altLang="en-US" sz="1200" dirty="0"/>
              <a:t>제목</a:t>
            </a:r>
            <a:r>
              <a:rPr lang="en-US" altLang="ko-KR" sz="1200" dirty="0"/>
              <a:t>’</a:t>
            </a:r>
            <a:r>
              <a:rPr lang="ko-KR" altLang="en-US" sz="1200" dirty="0"/>
              <a:t>과 </a:t>
            </a:r>
            <a:r>
              <a:rPr lang="en-US" altLang="ko-KR" sz="1200" dirty="0"/>
              <a:t>‘</a:t>
            </a:r>
            <a:r>
              <a:rPr lang="ko-KR" altLang="en-US" sz="1200" dirty="0"/>
              <a:t>본문</a:t>
            </a:r>
            <a:r>
              <a:rPr lang="en-US" altLang="ko-KR" sz="1200" dirty="0"/>
              <a:t>’, ‘</a:t>
            </a:r>
            <a:r>
              <a:rPr lang="ko-KR" altLang="en-US" sz="1200" dirty="0"/>
              <a:t>요약</a:t>
            </a:r>
            <a:r>
              <a:rPr lang="en-US" altLang="ko-KR" sz="1200" dirty="0"/>
              <a:t>’</a:t>
            </a:r>
            <a:r>
              <a:rPr lang="ko-KR" altLang="en-US" sz="1200" dirty="0"/>
              <a:t> 부분으로 나눈다</a:t>
            </a:r>
            <a:r>
              <a:rPr lang="en-US" altLang="ko-KR" sz="1200" dirty="0"/>
              <a:t>.</a:t>
            </a: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&lt;</a:t>
            </a:r>
            <a:r>
              <a:rPr lang="en-US" altLang="ko-KR" sz="1200" dirty="0" err="1"/>
              <a:t>thead</a:t>
            </a:r>
            <a:r>
              <a:rPr lang="en-US" altLang="ko-KR" sz="1200" dirty="0"/>
              <a:t>&gt;, &lt;</a:t>
            </a:r>
            <a:r>
              <a:rPr lang="en-US" altLang="ko-KR" sz="1200" dirty="0" err="1"/>
              <a:t>tbody</a:t>
            </a:r>
            <a:r>
              <a:rPr lang="en-US" altLang="ko-KR" sz="1200" dirty="0"/>
              <a:t>&gt;, &lt;</a:t>
            </a:r>
            <a:r>
              <a:rPr lang="en-US" altLang="ko-KR" sz="1200" dirty="0" err="1"/>
              <a:t>tfoot</a:t>
            </a:r>
            <a:r>
              <a:rPr lang="en-US" altLang="ko-KR" sz="1200" dirty="0"/>
              <a:t>&gt; </a:t>
            </a:r>
            <a:r>
              <a:rPr lang="ko-KR" altLang="en-US" sz="1200" dirty="0"/>
              <a:t>태그 사용</a:t>
            </a:r>
            <a:endParaRPr lang="en-US" altLang="ko-KR" sz="1200" dirty="0"/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웹 브라우저 화면에서 보이지 않지만</a:t>
            </a:r>
            <a:r>
              <a:rPr lang="en-US" altLang="ko-KR" sz="1200" dirty="0"/>
              <a:t>, </a:t>
            </a:r>
            <a:r>
              <a:rPr lang="ko-KR" altLang="en-US" sz="1200" dirty="0"/>
              <a:t>화면 </a:t>
            </a:r>
            <a:r>
              <a:rPr lang="ko-KR" altLang="en-US" sz="1200" dirty="0" err="1"/>
              <a:t>낭독기나</a:t>
            </a:r>
            <a:r>
              <a:rPr lang="ko-KR" altLang="en-US" sz="1200" dirty="0"/>
              <a:t> 자바스크립트 등에서 읽을 수 있다</a:t>
            </a:r>
            <a:r>
              <a:rPr lang="en-US" altLang="ko-KR" sz="1200" dirty="0"/>
              <a:t>.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/>
              <a:t>시각 장애인도 표의 구조를 쉽게 이해할 수 있다</a:t>
            </a:r>
            <a:r>
              <a:rPr lang="en-US" altLang="ko-KR" sz="1200" dirty="0"/>
              <a:t>.</a:t>
            </a: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표의 본문이 길 경우 자바스크립트를 이용해 제목과 바닥 부분을 고정하고 본문만 스크롤되도록 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A69355-DA7D-4AFD-A738-7908A56E740A}"/>
              </a:ext>
            </a:extLst>
          </p:cNvPr>
          <p:cNvSpPr txBox="1"/>
          <p:nvPr/>
        </p:nvSpPr>
        <p:spPr>
          <a:xfrm>
            <a:off x="214339" y="964230"/>
            <a:ext cx="194486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표의 구조 정의하기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99F65D-AE67-4E30-8116-37964CA2C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17"/>
          <a:stretch/>
        </p:blipFill>
        <p:spPr>
          <a:xfrm>
            <a:off x="107504" y="4149080"/>
            <a:ext cx="4938239" cy="25899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EA1812-E02B-4E0A-8002-5622ACFA62E3}"/>
              </a:ext>
            </a:extLst>
          </p:cNvPr>
          <p:cNvSpPr txBox="1"/>
          <p:nvPr/>
        </p:nvSpPr>
        <p:spPr>
          <a:xfrm>
            <a:off x="5439321" y="28398"/>
            <a:ext cx="3698990" cy="667105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&lt;table&gt;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&lt;caption&gt;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선물용과 가정용 상품 </a:t>
            </a:r>
            <a:r>
              <a:rPr lang="ko-KR" altLang="en-US" sz="1400" b="0" dirty="0" smtClean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구성</a:t>
            </a:r>
            <a:endParaRPr lang="en-US" altLang="ko-KR" sz="1400" b="0" dirty="0" smtClean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400" b="0" dirty="0" smtClean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caption&gt;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thead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용도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중량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갯수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가격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thead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tbody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11~16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35,000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……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가정용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18~26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47,000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tbody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</a:p>
          <a:p>
            <a:pPr>
              <a:lnSpc>
                <a:spcPts val="19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&lt;/table&gt;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83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04-3 </a:t>
            </a:r>
            <a:r>
              <a:rPr lang="ko-KR" altLang="en-US" dirty="0"/>
              <a:t>표 만들기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F3A454-D126-4440-9668-5DE17673EE64}"/>
              </a:ext>
            </a:extLst>
          </p:cNvPr>
          <p:cNvSpPr/>
          <p:nvPr/>
        </p:nvSpPr>
        <p:spPr>
          <a:xfrm>
            <a:off x="107504" y="1317953"/>
            <a:ext cx="4938235" cy="1318960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8CF2E5-A517-445A-898F-D091F520421C}"/>
              </a:ext>
            </a:extLst>
          </p:cNvPr>
          <p:cNvSpPr txBox="1"/>
          <p:nvPr/>
        </p:nvSpPr>
        <p:spPr>
          <a:xfrm>
            <a:off x="250868" y="1632880"/>
            <a:ext cx="4870609" cy="886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기본형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&lt;td </a:t>
            </a:r>
            <a:r>
              <a:rPr lang="en-US" altLang="ko-KR" sz="1200" dirty="0" err="1"/>
              <a:t>rowspan</a:t>
            </a:r>
            <a:r>
              <a:rPr lang="en-US" altLang="ko-KR" sz="1200" dirty="0"/>
              <a:t>="</a:t>
            </a:r>
            <a:r>
              <a:rPr lang="ko-KR" altLang="en-US" sz="1200" dirty="0"/>
              <a:t>합칠 셀의 개수</a:t>
            </a:r>
            <a:r>
              <a:rPr lang="en-US" altLang="ko-KR" sz="1200" dirty="0"/>
              <a:t>"&gt;</a:t>
            </a:r>
            <a:r>
              <a:rPr lang="ko-KR" altLang="en-US" sz="1200" dirty="0"/>
              <a:t>셀의 내용</a:t>
            </a:r>
            <a:r>
              <a:rPr lang="en-US" altLang="ko-KR" sz="1200" dirty="0"/>
              <a:t>&lt;/td&gt;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&lt;td </a:t>
            </a:r>
            <a:r>
              <a:rPr lang="en-US" altLang="ko-KR" sz="1200" dirty="0" err="1"/>
              <a:t>colspan</a:t>
            </a:r>
            <a:r>
              <a:rPr lang="en-US" altLang="ko-KR" sz="1200" dirty="0"/>
              <a:t>="</a:t>
            </a:r>
            <a:r>
              <a:rPr lang="ko-KR" altLang="en-US" sz="1200" dirty="0"/>
              <a:t>합칠 셀의 개수</a:t>
            </a:r>
            <a:r>
              <a:rPr lang="en-US" altLang="ko-KR" sz="1200" dirty="0"/>
              <a:t>"&gt;</a:t>
            </a:r>
            <a:r>
              <a:rPr lang="ko-KR" altLang="en-US" sz="1200" dirty="0"/>
              <a:t>셀의 내용</a:t>
            </a:r>
            <a:r>
              <a:rPr lang="en-US" altLang="ko-KR" sz="1200" dirty="0"/>
              <a:t>&lt;/td&gt;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A69355-DA7D-4AFD-A738-7908A56E740A}"/>
              </a:ext>
            </a:extLst>
          </p:cNvPr>
          <p:cNvSpPr txBox="1"/>
          <p:nvPr/>
        </p:nvSpPr>
        <p:spPr>
          <a:xfrm>
            <a:off x="250868" y="1196175"/>
            <a:ext cx="432113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colspan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rowspan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속성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행 또는 열 합치기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3DDF28-7A94-4FC9-B2FE-4A43DCE5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6" y="3097186"/>
            <a:ext cx="4805477" cy="14990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46215A-26A5-440F-AA6F-6261A29F5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62" y="4605717"/>
            <a:ext cx="4805477" cy="14875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0DDD88-90C5-42E6-936D-4910FCCDD20D}"/>
              </a:ext>
            </a:extLst>
          </p:cNvPr>
          <p:cNvSpPr txBox="1"/>
          <p:nvPr/>
        </p:nvSpPr>
        <p:spPr>
          <a:xfrm>
            <a:off x="5024382" y="-27384"/>
            <a:ext cx="2821203" cy="701730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&lt;table&gt;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&lt;caption&gt;</a:t>
            </a:r>
            <a:r>
              <a:rPr lang="ko-KR" altLang="en-US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선물용과 가정용 상품 구성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&lt;/caption&gt;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thead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용도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중량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5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갯수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가격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thead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tbody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5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rowspan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5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"2"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11~16</a:t>
            </a:r>
            <a:r>
              <a:rPr lang="ko-KR" altLang="en-US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35,000</a:t>
            </a:r>
            <a:r>
              <a:rPr lang="ko-KR" altLang="en-US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18~26</a:t>
            </a:r>
            <a:r>
              <a:rPr lang="ko-KR" altLang="en-US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52,000</a:t>
            </a:r>
            <a:r>
              <a:rPr lang="ko-KR" altLang="en-US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5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rowspan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5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"2"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가정용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11~16</a:t>
            </a:r>
            <a:r>
              <a:rPr lang="ko-KR" altLang="en-US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30,000</a:t>
            </a:r>
            <a:r>
              <a:rPr lang="ko-KR" altLang="en-US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</a:t>
            </a: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18~26</a:t>
            </a:r>
            <a:r>
              <a:rPr lang="ko-KR" altLang="en-US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47,000</a:t>
            </a:r>
            <a:r>
              <a:rPr lang="ko-KR" altLang="en-US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tbody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</a:p>
          <a:p>
            <a:pPr>
              <a:lnSpc>
                <a:spcPts val="1500"/>
              </a:lnSpc>
            </a:pPr>
            <a:r>
              <a:rPr lang="en-US" altLang="ko-KR" sz="105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&lt;/table&gt;</a:t>
            </a:r>
            <a:endParaRPr lang="en-US" altLang="ko-KR" sz="105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0CFC3B-336F-491A-A369-7EEE3522A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-1393740"/>
            <a:ext cx="2275605" cy="191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196752"/>
            <a:ext cx="3816423" cy="241198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04-3 </a:t>
            </a:r>
            <a:r>
              <a:rPr lang="ko-KR" altLang="en-US" dirty="0"/>
              <a:t>표 만들기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651208"/>
            <a:ext cx="4684232" cy="601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274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04-3 </a:t>
            </a:r>
            <a:r>
              <a:rPr lang="ko-KR" altLang="en-US" dirty="0"/>
              <a:t>표 만들기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64" y="967810"/>
            <a:ext cx="5641388" cy="289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3861048"/>
            <a:ext cx="5684061" cy="2910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9179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04-3 </a:t>
            </a:r>
            <a:r>
              <a:rPr lang="ko-KR" altLang="en-US" dirty="0"/>
              <a:t>표 만들기</a:t>
            </a:r>
          </a:p>
        </p:txBody>
      </p:sp>
      <p:pic>
        <p:nvPicPr>
          <p:cNvPr id="4" name="내용 개체 틀 3" descr="C:\Documents and Settings\foxman\바탕 화면\image\화면 캡쳐027.jpg"/>
          <p:cNvPicPr>
            <a:picLocks/>
          </p:cNvPicPr>
          <p:nvPr/>
        </p:nvPicPr>
        <p:blipFill rotWithShape="1">
          <a:blip r:embed="rId2" cstate="print"/>
          <a:srcRect l="2327" t="5099" r="8137" b="21316"/>
          <a:stretch/>
        </p:blipFill>
        <p:spPr bwMode="auto">
          <a:xfrm>
            <a:off x="152400" y="908720"/>
            <a:ext cx="5864697" cy="3251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11959" y="3239398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valign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과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align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속성을 이용해서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셀안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내용의 위치를 변경할 수 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057" t="28085" r="6643" b="6673"/>
          <a:stretch/>
        </p:blipFill>
        <p:spPr bwMode="auto">
          <a:xfrm>
            <a:off x="323528" y="4300396"/>
            <a:ext cx="5921017" cy="230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244545" y="5085184"/>
            <a:ext cx="2339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v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align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과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align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 동시에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사용한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052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04-3 </a:t>
            </a:r>
            <a:r>
              <a:rPr lang="ko-KR" altLang="en-US" dirty="0"/>
              <a:t>표 만들기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0"/>
            <a:ext cx="7560840" cy="5804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0399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0" y="332656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04-3 </a:t>
            </a:r>
            <a:r>
              <a:rPr lang="ko-KR" altLang="en-US" dirty="0"/>
              <a:t>표 만들기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49" y="980728"/>
            <a:ext cx="853534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9190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04-1 </a:t>
            </a:r>
            <a:r>
              <a:rPr lang="ko-KR" altLang="en-US"/>
              <a:t>텍스트 태그 알아보기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4828F3-7E78-49DE-8029-63A76687C79D}"/>
              </a:ext>
            </a:extLst>
          </p:cNvPr>
          <p:cNvGrpSpPr/>
          <p:nvPr/>
        </p:nvGrpSpPr>
        <p:grpSpPr>
          <a:xfrm>
            <a:off x="179513" y="1216106"/>
            <a:ext cx="4392488" cy="1408698"/>
            <a:chOff x="671119" y="1216106"/>
            <a:chExt cx="5178736" cy="140869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093C6F9-7D9F-4482-8192-00B0F845A621}"/>
                </a:ext>
              </a:extLst>
            </p:cNvPr>
            <p:cNvSpPr/>
            <p:nvPr/>
          </p:nvSpPr>
          <p:spPr>
            <a:xfrm>
              <a:off x="671119" y="1409459"/>
              <a:ext cx="5178736" cy="121481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D00A51-0B48-4A70-94F3-588D8A5C6A2E}"/>
                </a:ext>
              </a:extLst>
            </p:cNvPr>
            <p:cNvSpPr txBox="1"/>
            <p:nvPr/>
          </p:nvSpPr>
          <p:spPr>
            <a:xfrm>
              <a:off x="819254" y="1562975"/>
              <a:ext cx="4298031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기본형 </a:t>
              </a:r>
              <a:r>
                <a:rPr lang="en-US" altLang="ko-KR" sz="1400" dirty="0"/>
                <a:t>: </a:t>
              </a:r>
              <a:r>
                <a:rPr lang="en-US" altLang="ko-KR" sz="1400" b="1" dirty="0">
                  <a:highlight>
                    <a:srgbClr val="FFFF00"/>
                  </a:highlight>
                </a:rPr>
                <a:t>&lt;</a:t>
              </a:r>
              <a:r>
                <a:rPr lang="en-US" altLang="ko-KR" sz="1400" b="1" dirty="0" err="1">
                  <a:highlight>
                    <a:srgbClr val="FFFF00"/>
                  </a:highlight>
                </a:rPr>
                <a:t>h</a:t>
              </a:r>
              <a:r>
                <a:rPr lang="en-US" altLang="ko-KR" sz="1400" b="1" i="1" dirty="0" err="1">
                  <a:highlight>
                    <a:srgbClr val="FFFF00"/>
                  </a:highlight>
                </a:rPr>
                <a:t>n</a:t>
              </a:r>
              <a:r>
                <a:rPr lang="en-US" altLang="ko-KR" sz="1400" b="1" dirty="0">
                  <a:highlight>
                    <a:srgbClr val="FFFF00"/>
                  </a:highlight>
                </a:rPr>
                <a:t>&gt; </a:t>
              </a:r>
              <a:r>
                <a:rPr lang="ko-KR" altLang="en-US" sz="1400" b="1" dirty="0">
                  <a:highlight>
                    <a:srgbClr val="FFFF00"/>
                  </a:highlight>
                </a:rPr>
                <a:t>제목 </a:t>
              </a:r>
              <a:r>
                <a:rPr lang="en-US" altLang="ko-KR" sz="1400" b="1" dirty="0">
                  <a:highlight>
                    <a:srgbClr val="FFFF00"/>
                  </a:highlight>
                </a:rPr>
                <a:t>&lt;/</a:t>
              </a:r>
              <a:r>
                <a:rPr lang="en-US" altLang="ko-KR" sz="1400" b="1" dirty="0" err="1">
                  <a:highlight>
                    <a:srgbClr val="FFFF00"/>
                  </a:highlight>
                </a:rPr>
                <a:t>h</a:t>
              </a:r>
              <a:r>
                <a:rPr lang="en-US" altLang="ko-KR" sz="1400" b="1" i="1" dirty="0" err="1">
                  <a:highlight>
                    <a:srgbClr val="FFFF00"/>
                  </a:highlight>
                </a:rPr>
                <a:t>n</a:t>
              </a:r>
              <a:r>
                <a:rPr lang="en-US" altLang="ko-KR" sz="1400" b="1" dirty="0">
                  <a:highlight>
                    <a:srgbClr val="FFFF00"/>
                  </a:highlight>
                </a:rPr>
                <a:t>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/>
                <a:t>제목을 표시할 때 사용하는 태그</a:t>
              </a:r>
              <a:endParaRPr lang="en-US" altLang="ko-KR" sz="1400" dirty="0"/>
            </a:p>
            <a:p>
              <a:pPr>
                <a:lnSpc>
                  <a:spcPct val="150000"/>
                </a:lnSpc>
              </a:pPr>
              <a:r>
                <a:rPr lang="ko-KR" altLang="en-US" sz="1400" dirty="0"/>
                <a:t>크기 </a:t>
              </a:r>
              <a:r>
                <a:rPr lang="en-US" altLang="ko-KR" sz="1400" dirty="0"/>
                <a:t>: h1 &gt; h2 &gt; h3 &gt; h4 &gt; h5 &gt; h6</a:t>
              </a:r>
              <a:endParaRPr lang="en-US" altLang="ko-KR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01CF07-3582-40E3-B1EF-2887FA98D2D4}"/>
                </a:ext>
              </a:extLst>
            </p:cNvPr>
            <p:cNvSpPr txBox="1"/>
            <p:nvPr/>
          </p:nvSpPr>
          <p:spPr>
            <a:xfrm>
              <a:off x="819254" y="1216106"/>
              <a:ext cx="333265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&lt;</a:t>
              </a:r>
              <a:r>
                <a:rPr lang="en-US" altLang="ko-KR" b="1" dirty="0" err="1"/>
                <a:t>h</a:t>
              </a:r>
              <a:r>
                <a:rPr lang="en-US" altLang="ko-KR" b="1" i="1" dirty="0" err="1"/>
                <a:t>n</a:t>
              </a:r>
              <a:r>
                <a:rPr lang="en-US" altLang="ko-KR" b="1" dirty="0"/>
                <a:t>&gt; </a:t>
              </a:r>
              <a:r>
                <a:rPr lang="ko-KR" altLang="en-US" b="1" dirty="0"/>
                <a:t>태그 </a:t>
              </a:r>
              <a:r>
                <a:rPr lang="en-US" altLang="ko-KR" b="1" dirty="0"/>
                <a:t>– </a:t>
              </a:r>
              <a:r>
                <a:rPr lang="ko-KR" altLang="en-US" b="1" dirty="0"/>
                <a:t>제목 표시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04B014-30AE-4748-A440-081C0F0B0636}"/>
              </a:ext>
            </a:extLst>
          </p:cNvPr>
          <p:cNvGrpSpPr/>
          <p:nvPr/>
        </p:nvGrpSpPr>
        <p:grpSpPr>
          <a:xfrm>
            <a:off x="162820" y="2967720"/>
            <a:ext cx="4618905" cy="1626543"/>
            <a:chOff x="671119" y="2844235"/>
            <a:chExt cx="5704515" cy="141788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582A5D0-9379-40D9-B5E7-AEB023510142}"/>
                </a:ext>
              </a:extLst>
            </p:cNvPr>
            <p:cNvSpPr/>
            <p:nvPr/>
          </p:nvSpPr>
          <p:spPr>
            <a:xfrm>
              <a:off x="671119" y="3037535"/>
              <a:ext cx="5424881" cy="1079768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0C7F78-55AE-424F-AC1F-0E560F6FD469}"/>
                </a:ext>
              </a:extLst>
            </p:cNvPr>
            <p:cNvSpPr txBox="1"/>
            <p:nvPr/>
          </p:nvSpPr>
          <p:spPr>
            <a:xfrm>
              <a:off x="819254" y="2844235"/>
              <a:ext cx="351871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&lt;p&gt; </a:t>
              </a:r>
              <a:r>
                <a:rPr lang="ko-KR" altLang="en-US" b="1" dirty="0"/>
                <a:t>태그 </a:t>
              </a:r>
              <a:r>
                <a:rPr lang="en-US" altLang="ko-KR" b="1" dirty="0"/>
                <a:t>– </a:t>
              </a:r>
              <a:r>
                <a:rPr lang="ko-KR" altLang="en-US" b="1" dirty="0"/>
                <a:t>텍스트</a:t>
              </a:r>
              <a:r>
                <a:rPr lang="en-US" altLang="ko-KR" b="1" dirty="0"/>
                <a:t> </a:t>
              </a:r>
              <a:r>
                <a:rPr lang="ko-KR" altLang="en-US" b="1" dirty="0"/>
                <a:t>단락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E3CC18-7297-4912-B892-3A0BB6F59992}"/>
                </a:ext>
              </a:extLst>
            </p:cNvPr>
            <p:cNvSpPr txBox="1"/>
            <p:nvPr/>
          </p:nvSpPr>
          <p:spPr>
            <a:xfrm>
              <a:off x="819254" y="3200290"/>
              <a:ext cx="5556380" cy="106182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기본형</a:t>
              </a:r>
              <a:r>
                <a:rPr lang="en-US" altLang="ko-KR" sz="1400" dirty="0"/>
                <a:t> : </a:t>
              </a:r>
              <a:r>
                <a:rPr lang="en-US" altLang="ko-KR" sz="1400" b="1" dirty="0">
                  <a:highlight>
                    <a:srgbClr val="FFFF00"/>
                  </a:highlight>
                </a:rPr>
                <a:t>&lt;p&gt; </a:t>
              </a:r>
              <a:r>
                <a:rPr lang="ko-KR" altLang="en-US" sz="1400" b="1" dirty="0">
                  <a:highlight>
                    <a:srgbClr val="FFFF00"/>
                  </a:highlight>
                </a:rPr>
                <a:t>텍스트 </a:t>
              </a:r>
              <a:r>
                <a:rPr lang="en-US" altLang="ko-KR" sz="1400" b="1" dirty="0">
                  <a:highlight>
                    <a:srgbClr val="FFFF00"/>
                  </a:highlight>
                </a:rPr>
                <a:t>&lt;/p&gt;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/>
                <a:t>입력한 내용 앞뒤로 빈 줄이 생기면서 텍스트 단락이 만들어짐</a:t>
              </a:r>
              <a:endParaRPr lang="en-US" altLang="ko-KR" sz="12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7A5FAB-7FB7-438E-A35A-80CD4BE9EBFC}"/>
              </a:ext>
            </a:extLst>
          </p:cNvPr>
          <p:cNvGrpSpPr/>
          <p:nvPr/>
        </p:nvGrpSpPr>
        <p:grpSpPr>
          <a:xfrm>
            <a:off x="179512" y="4594264"/>
            <a:ext cx="4392487" cy="1571040"/>
            <a:chOff x="6585359" y="3577419"/>
            <a:chExt cx="5178736" cy="137790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E411BDB-19E0-4F93-833F-7837BE043622}"/>
                </a:ext>
              </a:extLst>
            </p:cNvPr>
            <p:cNvSpPr/>
            <p:nvPr/>
          </p:nvSpPr>
          <p:spPr>
            <a:xfrm>
              <a:off x="6585359" y="3792055"/>
              <a:ext cx="5178736" cy="1079768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2DBDCA-08CA-4CDC-B869-4E4EFCCA215A}"/>
                </a:ext>
              </a:extLst>
            </p:cNvPr>
            <p:cNvSpPr txBox="1"/>
            <p:nvPr/>
          </p:nvSpPr>
          <p:spPr>
            <a:xfrm>
              <a:off x="6836818" y="3577419"/>
              <a:ext cx="32293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&lt;</a:t>
              </a:r>
              <a:r>
                <a:rPr lang="en-US" altLang="ko-KR" b="1" dirty="0" err="1"/>
                <a:t>br</a:t>
              </a:r>
              <a:r>
                <a:rPr lang="en-US" altLang="ko-KR" b="1" dirty="0"/>
                <a:t>&gt; </a:t>
              </a:r>
              <a:r>
                <a:rPr lang="ko-KR" altLang="en-US" b="1" dirty="0"/>
                <a:t>태그 </a:t>
              </a:r>
              <a:r>
                <a:rPr lang="en-US" altLang="ko-KR" b="1" dirty="0"/>
                <a:t>– </a:t>
              </a:r>
              <a:r>
                <a:rPr lang="ko-KR" altLang="en-US" b="1" dirty="0"/>
                <a:t>줄</a:t>
              </a:r>
              <a:r>
                <a:rPr lang="en-US" altLang="ko-KR" b="1" dirty="0"/>
                <a:t> </a:t>
              </a:r>
              <a:r>
                <a:rPr lang="ko-KR" altLang="en-US" b="1" dirty="0"/>
                <a:t>바꾸기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B3B2D16-9B4F-4493-BE0F-DDCF96E7E426}"/>
                </a:ext>
              </a:extLst>
            </p:cNvPr>
            <p:cNvSpPr txBox="1"/>
            <p:nvPr/>
          </p:nvSpPr>
          <p:spPr>
            <a:xfrm>
              <a:off x="6733494" y="3936648"/>
              <a:ext cx="4927206" cy="1018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기본형 </a:t>
              </a:r>
              <a:r>
                <a:rPr lang="en-US" altLang="ko-KR" sz="1400" dirty="0"/>
                <a:t>: </a:t>
              </a:r>
              <a:r>
                <a:rPr lang="en-US" altLang="ko-KR" sz="1400" b="1" dirty="0">
                  <a:highlight>
                    <a:srgbClr val="FFFF00"/>
                  </a:highlight>
                </a:rPr>
                <a:t>&lt;</a:t>
              </a:r>
              <a:r>
                <a:rPr lang="en-US" altLang="ko-KR" sz="1400" b="1" dirty="0" err="1">
                  <a:highlight>
                    <a:srgbClr val="FFFF00"/>
                  </a:highlight>
                </a:rPr>
                <a:t>br</a:t>
              </a:r>
              <a:r>
                <a:rPr lang="en-US" altLang="ko-KR" sz="1400" b="1" dirty="0">
                  <a:highlight>
                    <a:srgbClr val="FFFF00"/>
                  </a:highlight>
                </a:rPr>
                <a:t>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/>
                <a:t>줄을 바꿀 위치에 </a:t>
              </a:r>
              <a:r>
                <a:rPr lang="en-US" altLang="ko-KR" sz="1400" dirty="0"/>
                <a:t>&lt;</a:t>
              </a:r>
              <a:r>
                <a:rPr lang="en-US" altLang="ko-KR" sz="1400" dirty="0" err="1"/>
                <a:t>br</a:t>
              </a:r>
              <a:r>
                <a:rPr lang="en-US" altLang="ko-KR" sz="1400" dirty="0"/>
                <a:t>&gt; </a:t>
              </a:r>
              <a:r>
                <a:rPr lang="ko-KR" altLang="en-US" sz="1400" dirty="0"/>
                <a:t>태그를 사용</a:t>
              </a:r>
              <a:r>
                <a:rPr lang="en-US" altLang="ko-KR" sz="1400" dirty="0"/>
                <a:t>. </a:t>
              </a:r>
              <a:endParaRPr lang="en-US" altLang="ko-KR" sz="14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/>
                <a:t>닫는 </a:t>
              </a:r>
              <a:r>
                <a:rPr lang="ko-KR" altLang="en-US" sz="1400" dirty="0"/>
                <a:t>태그가 없음</a:t>
              </a:r>
              <a:endParaRPr lang="en-US" altLang="ko-KR" sz="120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F400126-29E2-4884-AA93-F6446DE10381}"/>
              </a:ext>
            </a:extLst>
          </p:cNvPr>
          <p:cNvSpPr txBox="1"/>
          <p:nvPr/>
        </p:nvSpPr>
        <p:spPr>
          <a:xfrm>
            <a:off x="4880804" y="1409459"/>
            <a:ext cx="3897821" cy="246221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레드향이라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불린다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한라봉과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귤을 교배한 것으로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비타민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혈액순환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 등에 좋은 것으로 알려져 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샐러드 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레시피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상품 구성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EA3BC6E-D742-46F5-BF07-8ABA29D9E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804" y="3985218"/>
            <a:ext cx="3507620" cy="249966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403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04-3 </a:t>
            </a:r>
            <a:r>
              <a:rPr lang="ko-KR" altLang="en-US" dirty="0"/>
              <a:t>표 만들기</a:t>
            </a:r>
          </a:p>
        </p:txBody>
      </p:sp>
      <p:pic>
        <p:nvPicPr>
          <p:cNvPr id="4" name="그림 3"/>
          <p:cNvPicPr/>
          <p:nvPr/>
        </p:nvPicPr>
        <p:blipFill rotWithShape="1">
          <a:blip r:embed="rId2" cstate="print"/>
          <a:srcRect t="8892" b="-774"/>
          <a:stretch/>
        </p:blipFill>
        <p:spPr>
          <a:xfrm>
            <a:off x="683568" y="1545770"/>
            <a:ext cx="7200800" cy="5094516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 txBox="1">
            <a:spLocks/>
          </p:cNvSpPr>
          <p:nvPr/>
        </p:nvSpPr>
        <p:spPr bwMode="auto">
          <a:xfrm>
            <a:off x="323528" y="970732"/>
            <a:ext cx="8640960" cy="51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z="2000" dirty="0" smtClean="0"/>
              <a:t>테이블 태그 속성 </a:t>
            </a:r>
            <a:r>
              <a:rPr kumimoji="0" lang="en-US" altLang="ko-KR" sz="2000" dirty="0" smtClean="0"/>
              <a:t>(1)</a:t>
            </a:r>
            <a:endParaRPr kumimoji="0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43527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04-3 </a:t>
            </a:r>
            <a:r>
              <a:rPr lang="ko-KR" altLang="en-US" dirty="0"/>
              <a:t>표 만들기</a:t>
            </a:r>
          </a:p>
        </p:txBody>
      </p:sp>
      <p:pic>
        <p:nvPicPr>
          <p:cNvPr id="4" name="그림 3"/>
          <p:cNvPicPr/>
          <p:nvPr/>
        </p:nvPicPr>
        <p:blipFill rotWithShape="1">
          <a:blip r:embed="rId2" cstate="print"/>
          <a:srcRect t="8892" b="83451"/>
          <a:stretch/>
        </p:blipFill>
        <p:spPr>
          <a:xfrm>
            <a:off x="683568" y="1412776"/>
            <a:ext cx="7200800" cy="424544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 txBox="1">
            <a:spLocks/>
          </p:cNvSpPr>
          <p:nvPr/>
        </p:nvSpPr>
        <p:spPr bwMode="auto">
          <a:xfrm>
            <a:off x="323528" y="970732"/>
            <a:ext cx="8640960" cy="51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sz="2000" dirty="0" smtClean="0"/>
              <a:t>테이블 태그 속성</a:t>
            </a:r>
            <a:r>
              <a:rPr kumimoji="0" lang="en-US" altLang="ko-KR" sz="2000" dirty="0" smtClean="0"/>
              <a:t>(2)</a:t>
            </a:r>
            <a:endParaRPr kumimoji="0" lang="ko-KR" altLang="en-US" sz="2000" dirty="0"/>
          </a:p>
        </p:txBody>
      </p:sp>
      <p:pic>
        <p:nvPicPr>
          <p:cNvPr id="6" name="내용 개체 틀 3"/>
          <p:cNvPicPr>
            <a:picLocks/>
          </p:cNvPicPr>
          <p:nvPr/>
        </p:nvPicPr>
        <p:blipFill rotWithShape="1">
          <a:blip r:embed="rId3" cstate="print"/>
          <a:srcRect t="21353"/>
          <a:stretch/>
        </p:blipFill>
        <p:spPr>
          <a:xfrm>
            <a:off x="755576" y="1783838"/>
            <a:ext cx="7093024" cy="2257796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77072"/>
            <a:ext cx="2952328" cy="275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149080"/>
            <a:ext cx="4257811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425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3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2884294"/>
            <a:ext cx="5800725" cy="396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356370"/>
            <a:ext cx="683895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04-3 </a:t>
            </a:r>
            <a:r>
              <a:rPr lang="ko-KR" altLang="en-US" dirty="0"/>
              <a:t>표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05273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2699628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873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3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1196107"/>
            <a:ext cx="5859418" cy="5329237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04-3 </a:t>
            </a:r>
            <a:r>
              <a:rPr lang="ko-KR" altLang="en-US" dirty="0"/>
              <a:t>표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959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3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9201" y="1340966"/>
            <a:ext cx="7839224" cy="475233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04-3 </a:t>
            </a:r>
            <a:r>
              <a:rPr lang="ko-KR" altLang="en-US" dirty="0"/>
              <a:t>표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458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04-4 </a:t>
            </a:r>
            <a:r>
              <a:rPr lang="ko-KR" altLang="en-US"/>
              <a:t>이미지 삽입하기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F3A454-D126-4440-9668-5DE17673EE64}"/>
              </a:ext>
            </a:extLst>
          </p:cNvPr>
          <p:cNvSpPr/>
          <p:nvPr/>
        </p:nvSpPr>
        <p:spPr>
          <a:xfrm>
            <a:off x="251519" y="1320584"/>
            <a:ext cx="3096346" cy="1676368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8CF2E5-A517-445A-898F-D091F520421C}"/>
              </a:ext>
            </a:extLst>
          </p:cNvPr>
          <p:cNvSpPr txBox="1"/>
          <p:nvPr/>
        </p:nvSpPr>
        <p:spPr>
          <a:xfrm>
            <a:off x="356525" y="1635512"/>
            <a:ext cx="3567403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웹</a:t>
            </a:r>
            <a:r>
              <a:rPr lang="en-US" altLang="ko-KR" sz="1200" dirty="0"/>
              <a:t> </a:t>
            </a:r>
            <a:r>
              <a:rPr lang="ko-KR" altLang="en-US" sz="1200" dirty="0"/>
              <a:t>문서에 이미지를 삽입할 때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기본형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</a:t>
            </a:r>
            <a:r>
              <a:rPr lang="en-US" altLang="ko-KR" sz="1200" dirty="0">
                <a:highlight>
                  <a:srgbClr val="FFFF00"/>
                </a:highlight>
              </a:rPr>
              <a:t>&lt;</a:t>
            </a:r>
            <a:r>
              <a:rPr lang="en-US" altLang="ko-KR" sz="1200" dirty="0" err="1">
                <a:highlight>
                  <a:srgbClr val="FFFF00"/>
                </a:highlight>
              </a:rPr>
              <a:t>img</a:t>
            </a:r>
            <a:r>
              <a:rPr lang="en-US" altLang="ko-KR" sz="1200" dirty="0">
                <a:highlight>
                  <a:srgbClr val="FFFF00"/>
                </a:highlight>
              </a:rPr>
              <a:t> </a:t>
            </a:r>
            <a:r>
              <a:rPr lang="en-US" altLang="ko-KR" sz="1200" dirty="0" err="1">
                <a:highlight>
                  <a:srgbClr val="FFFF00"/>
                </a:highlight>
              </a:rPr>
              <a:t>src</a:t>
            </a:r>
            <a:r>
              <a:rPr lang="en-US" altLang="ko-KR" sz="1200" dirty="0">
                <a:highlight>
                  <a:srgbClr val="FFFF00"/>
                </a:highlight>
              </a:rPr>
              <a:t>="</a:t>
            </a:r>
            <a:r>
              <a:rPr lang="ko-KR" altLang="en-US" sz="1200" dirty="0">
                <a:highlight>
                  <a:srgbClr val="FFFF00"/>
                </a:highlight>
              </a:rPr>
              <a:t>이미지 파일 </a:t>
            </a:r>
            <a:r>
              <a:rPr lang="ko-KR" altLang="en-US" sz="1200" dirty="0" smtClean="0">
                <a:highlight>
                  <a:srgbClr val="FFFF00"/>
                </a:highlight>
              </a:rPr>
              <a:t>경로</a:t>
            </a:r>
            <a:r>
              <a:rPr lang="en-US" altLang="ko-KR" sz="1200" dirty="0" smtClean="0">
                <a:highlight>
                  <a:srgbClr val="FFFF00"/>
                </a:highlight>
              </a:rPr>
              <a:t>“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highlight>
                  <a:srgbClr val="FFFF00"/>
                </a:highlight>
              </a:rPr>
              <a:t> </a:t>
            </a:r>
            <a:r>
              <a:rPr lang="en-US" altLang="ko-KR" sz="1200" dirty="0" smtClean="0">
                <a:highlight>
                  <a:srgbClr val="FFFF00"/>
                </a:highlight>
              </a:rPr>
              <a:t>   </a:t>
            </a:r>
            <a:r>
              <a:rPr lang="en-US" altLang="ko-KR" sz="1200" dirty="0">
                <a:highlight>
                  <a:srgbClr val="FFFF00"/>
                </a:highlight>
              </a:rPr>
              <a:t>alt="</a:t>
            </a:r>
            <a:r>
              <a:rPr lang="ko-KR" altLang="en-US" sz="1200" dirty="0">
                <a:highlight>
                  <a:srgbClr val="FFFF00"/>
                </a:highlight>
              </a:rPr>
              <a:t>대체용 텍스트</a:t>
            </a:r>
            <a:r>
              <a:rPr lang="en-US" altLang="ko-KR" sz="1200" dirty="0">
                <a:highlight>
                  <a:srgbClr val="FFFF00"/>
                </a:highlight>
              </a:rPr>
              <a:t>"&gt;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A69355-DA7D-4AFD-A738-7908A56E740A}"/>
              </a:ext>
            </a:extLst>
          </p:cNvPr>
          <p:cNvSpPr txBox="1"/>
          <p:nvPr/>
        </p:nvSpPr>
        <p:spPr>
          <a:xfrm>
            <a:off x="503130" y="1135918"/>
            <a:ext cx="17532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&lt;</a:t>
            </a:r>
            <a:r>
              <a:rPr lang="en-US" altLang="ko-KR" sz="1600" b="1" dirty="0" err="1"/>
              <a:t>img</a:t>
            </a:r>
            <a:r>
              <a:rPr lang="en-US" altLang="ko-KR" sz="1600" b="1" dirty="0"/>
              <a:t>&gt; </a:t>
            </a:r>
            <a:r>
              <a:rPr lang="ko-KR" altLang="en-US" sz="1600" b="1" dirty="0"/>
              <a:t>태그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8EBDE-1CB8-407A-B2C8-1B49D334F5C1}"/>
              </a:ext>
            </a:extLst>
          </p:cNvPr>
          <p:cNvSpPr txBox="1"/>
          <p:nvPr/>
        </p:nvSpPr>
        <p:spPr>
          <a:xfrm>
            <a:off x="4328011" y="836712"/>
            <a:ext cx="44204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"images/tangerines.jpg"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400" b="0" dirty="0" err="1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F3E565-0233-46F0-A9A9-6AB4A7CD5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033" y="1667654"/>
            <a:ext cx="3672408" cy="19982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5A3FD7-3AFE-4E80-9D5C-6B66B8AE254B}"/>
              </a:ext>
            </a:extLst>
          </p:cNvPr>
          <p:cNvSpPr txBox="1"/>
          <p:nvPr/>
        </p:nvSpPr>
        <p:spPr>
          <a:xfrm>
            <a:off x="251520" y="4421492"/>
            <a:ext cx="2879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&lt;</a:t>
            </a:r>
            <a:r>
              <a:rPr lang="ko-KR" altLang="en-US" sz="1600" b="1" dirty="0"/>
              <a:t>참고</a:t>
            </a:r>
            <a:r>
              <a:rPr lang="en-US" altLang="ko-KR" sz="1600" b="1" dirty="0"/>
              <a:t>&gt; </a:t>
            </a:r>
            <a:r>
              <a:rPr lang="ko-KR" altLang="en-US" sz="1600" b="1" dirty="0"/>
              <a:t>웹 문서와 이미지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0512B6-3F42-4333-9988-49DA5E063C58}"/>
              </a:ext>
            </a:extLst>
          </p:cNvPr>
          <p:cNvSpPr txBox="1"/>
          <p:nvPr/>
        </p:nvSpPr>
        <p:spPr>
          <a:xfrm>
            <a:off x="251520" y="4917606"/>
            <a:ext cx="339991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웹 페이지에서 사용할 수 있는 이미지 파일은 파일 크기가 크지 않으면서도 화질은 좋게 유지해야 하기 때문에 주로 몇 가지 파일 형식만 사용합니다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FC6560-F085-4220-9C13-51FA06BB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435" y="4149080"/>
            <a:ext cx="5220007" cy="245897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0DD7811-8C79-4277-AA3D-B84A894B73FC}"/>
              </a:ext>
            </a:extLst>
          </p:cNvPr>
          <p:cNvCxnSpPr/>
          <p:nvPr/>
        </p:nvCxnSpPr>
        <p:spPr>
          <a:xfrm>
            <a:off x="484465" y="3991116"/>
            <a:ext cx="803455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46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04-4 </a:t>
            </a:r>
            <a:r>
              <a:rPr lang="ko-KR" altLang="en-US"/>
              <a:t>이미지 삽입하기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323528" y="1438977"/>
            <a:ext cx="4099567" cy="3238430"/>
            <a:chOff x="6588959" y="2937431"/>
            <a:chExt cx="5716650" cy="187574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59" y="3059207"/>
              <a:ext cx="5716650" cy="175397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4" y="3245421"/>
              <a:ext cx="5500428" cy="1316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웹 문서 파일의 위치를 기준으로 이미지 경로 지정</a:t>
              </a:r>
              <a:endParaRPr lang="en-US" altLang="ko-KR" sz="12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HTML</a:t>
              </a:r>
              <a:r>
                <a:rPr lang="ko-KR" altLang="en-US" sz="1200" dirty="0"/>
                <a:t>과 이미지 파일이 같은 폴더에 있다면 </a:t>
              </a:r>
              <a:r>
                <a:rPr lang="en-US" altLang="ko-KR" sz="1200" dirty="0" err="1"/>
                <a:t>src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속성에 파일 이름만 적음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ko-KR" altLang="en-US" sz="1200" dirty="0"/>
                <a:t>예</a:t>
              </a:r>
              <a:r>
                <a:rPr lang="en-US" altLang="ko-KR" sz="1200" dirty="0"/>
                <a:t>) &lt;</a:t>
              </a:r>
              <a:r>
                <a:rPr lang="en-US" altLang="ko-KR" sz="1200" dirty="0" err="1"/>
                <a:t>img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src</a:t>
              </a:r>
              <a:r>
                <a:rPr lang="en-US" altLang="ko-KR" sz="1200" dirty="0"/>
                <a:t>=”tangerines.jpg”&gt;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하위 폴더에 이미지 파일이 있다면 하위 폴더까지 같이 적음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ko-KR" altLang="en-US" sz="1200" dirty="0"/>
                <a:t>예</a:t>
              </a:r>
              <a:r>
                <a:rPr lang="en-US" altLang="ko-KR" sz="1200" dirty="0"/>
                <a:t>) &lt;</a:t>
              </a:r>
              <a:r>
                <a:rPr lang="en-US" altLang="ko-KR" sz="1200" dirty="0" err="1"/>
                <a:t>img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src</a:t>
              </a:r>
              <a:r>
                <a:rPr lang="en-US" altLang="ko-KR" sz="1200" dirty="0"/>
                <a:t>="images/tangerines.jpg"&gt;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3" y="2937431"/>
              <a:ext cx="3366277" cy="1960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&lt;</a:t>
              </a:r>
              <a:r>
                <a:rPr lang="en-US" altLang="ko-KR" sz="1600" b="1" dirty="0" err="1"/>
                <a:t>img</a:t>
              </a:r>
              <a:r>
                <a:rPr lang="en-US" altLang="ko-KR" sz="1600" b="1" dirty="0"/>
                <a:t>&gt; </a:t>
              </a:r>
              <a:r>
                <a:rPr lang="ko-KR" altLang="en-US" sz="1600" b="1" dirty="0"/>
                <a:t>태그의 </a:t>
              </a:r>
              <a:r>
                <a:rPr lang="en-US" altLang="ko-KR" sz="1600" b="1" dirty="0" err="1"/>
                <a:t>src</a:t>
              </a:r>
              <a:r>
                <a:rPr lang="en-US" altLang="ko-KR" sz="1600" b="1" dirty="0"/>
                <a:t> </a:t>
              </a:r>
              <a:r>
                <a:rPr lang="ko-KR" altLang="en-US" sz="1600" b="1" dirty="0"/>
                <a:t>속성 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A9D12F-A494-4248-B242-2DE03A348F9A}"/>
              </a:ext>
            </a:extLst>
          </p:cNvPr>
          <p:cNvGrpSpPr/>
          <p:nvPr/>
        </p:nvGrpSpPr>
        <p:grpSpPr>
          <a:xfrm>
            <a:off x="4644008" y="1438979"/>
            <a:ext cx="4248474" cy="3238431"/>
            <a:chOff x="6588959" y="2937431"/>
            <a:chExt cx="6152453" cy="187574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2C34BF-22F1-4A46-94D5-637793DBB19B}"/>
                </a:ext>
              </a:extLst>
            </p:cNvPr>
            <p:cNvSpPr/>
            <p:nvPr/>
          </p:nvSpPr>
          <p:spPr>
            <a:xfrm>
              <a:off x="6588959" y="3059207"/>
              <a:ext cx="6152453" cy="175397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3E63D-FA23-475D-8FCC-398D816A8F18}"/>
                </a:ext>
              </a:extLst>
            </p:cNvPr>
            <p:cNvSpPr txBox="1"/>
            <p:nvPr/>
          </p:nvSpPr>
          <p:spPr>
            <a:xfrm>
              <a:off x="6737095" y="3245421"/>
              <a:ext cx="6004317" cy="1337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이미지를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설명하는 대체 텍스트</a:t>
              </a:r>
              <a:endParaRPr lang="en-US" altLang="ko-KR" sz="12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화면 </a:t>
              </a:r>
              <a:r>
                <a:rPr lang="ko-KR" altLang="en-US" sz="1200" dirty="0" err="1"/>
                <a:t>낭독기에서</a:t>
              </a:r>
              <a:r>
                <a:rPr lang="ko-KR" altLang="en-US" sz="1200" dirty="0"/>
                <a:t> 이미지 대신 대체 텍스트를 읽어 줌</a:t>
              </a:r>
              <a:r>
                <a:rPr lang="en-US" altLang="ko-KR" sz="1200" dirty="0"/>
                <a:t>. (</a:t>
              </a:r>
              <a:r>
                <a:rPr lang="ko-KR" altLang="en-US" sz="1200" dirty="0"/>
                <a:t>웹 </a:t>
              </a:r>
              <a:r>
                <a:rPr lang="ko-KR" altLang="en-US" sz="1200" dirty="0" err="1"/>
                <a:t>접근성</a:t>
              </a:r>
              <a:r>
                <a:rPr lang="en-US" altLang="ko-KR" sz="1200" dirty="0"/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이미지를 표시할 수 없는 상황일 때 대체 텍스트 표시</a:t>
              </a:r>
              <a:endParaRPr lang="en-US" altLang="ko-KR" sz="12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텍스트 자체를 이미지로 만들었을 경우 대체 텍스트 안에 이미지 파일의 내용을 그대로 넣어주어야 함</a:t>
              </a:r>
              <a:r>
                <a:rPr lang="en-US" altLang="ko-KR" sz="1200" dirty="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err="1"/>
                <a:t>불릿</a:t>
              </a:r>
              <a:r>
                <a:rPr lang="ko-KR" altLang="en-US" sz="1200" dirty="0"/>
                <a:t> 이미지나 작은 아이콘 등의 </a:t>
              </a:r>
              <a:r>
                <a:rPr lang="ko-KR" altLang="en-US" sz="1200" dirty="0" smtClean="0"/>
                <a:t>경우에는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 </a:t>
              </a:r>
              <a:r>
                <a:rPr lang="en-US" altLang="ko-KR" sz="1200" dirty="0" smtClean="0"/>
                <a:t>    </a:t>
              </a:r>
              <a:r>
                <a:rPr lang="ko-KR" altLang="en-US" sz="1200" dirty="0" smtClean="0"/>
                <a:t> </a:t>
              </a:r>
              <a:r>
                <a:rPr lang="en-US" altLang="ko-KR" sz="1200" dirty="0"/>
                <a:t>alt=“ “ </a:t>
              </a:r>
              <a:r>
                <a:rPr lang="ko-KR" altLang="en-US" sz="1200" dirty="0"/>
                <a:t>처럼 지정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66C7CC-BBEB-4D1B-A780-8A34855614C6}"/>
                </a:ext>
              </a:extLst>
            </p:cNvPr>
            <p:cNvSpPr txBox="1"/>
            <p:nvPr/>
          </p:nvSpPr>
          <p:spPr>
            <a:xfrm>
              <a:off x="6737093" y="2937431"/>
              <a:ext cx="3637281" cy="1960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&lt;</a:t>
              </a:r>
              <a:r>
                <a:rPr lang="en-US" altLang="ko-KR" sz="1600" b="1" dirty="0" err="1"/>
                <a:t>img</a:t>
              </a:r>
              <a:r>
                <a:rPr lang="en-US" altLang="ko-KR" sz="1600" b="1" dirty="0"/>
                <a:t>&gt; </a:t>
              </a:r>
              <a:r>
                <a:rPr lang="ko-KR" altLang="en-US" sz="1600" b="1" dirty="0"/>
                <a:t>태그의 </a:t>
              </a:r>
              <a:r>
                <a:rPr lang="en-US" altLang="ko-KR" sz="1600" b="1" dirty="0"/>
                <a:t>alt </a:t>
              </a:r>
              <a:r>
                <a:rPr lang="ko-KR" altLang="en-US" sz="1600" b="1" dirty="0"/>
                <a:t>속성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786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04-4 </a:t>
            </a:r>
            <a:r>
              <a:rPr lang="ko-KR" altLang="en-US"/>
              <a:t>이미지 삽입하기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323528" y="1134875"/>
            <a:ext cx="5328592" cy="1214004"/>
            <a:chOff x="6588959" y="2937431"/>
            <a:chExt cx="7081865" cy="70316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59" y="3059206"/>
              <a:ext cx="7043653" cy="58139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140102"/>
              <a:ext cx="6933729" cy="44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indent="-1080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이미지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크기 조정하기</a:t>
              </a:r>
              <a:endParaRPr lang="en-US" altLang="ko-KR" sz="1200" dirty="0"/>
            </a:p>
            <a:p>
              <a:pPr marL="108000" indent="-1080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width</a:t>
              </a:r>
              <a:r>
                <a:rPr lang="ko-KR" altLang="en-US" sz="1200" dirty="0"/>
                <a:t>나 </a:t>
              </a:r>
              <a:r>
                <a:rPr lang="en-US" altLang="ko-KR" sz="1200" dirty="0"/>
                <a:t>height </a:t>
              </a:r>
              <a:r>
                <a:rPr lang="ko-KR" altLang="en-US" sz="1200" dirty="0"/>
                <a:t>중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개만 지정해도 나머지 속성은 자동으로 비율을 계산</a:t>
              </a:r>
              <a:endParaRPr lang="en-US" altLang="ko-KR" sz="1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1" y="2937431"/>
              <a:ext cx="4636911" cy="1960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&lt;</a:t>
              </a:r>
              <a:r>
                <a:rPr lang="en-US" altLang="ko-KR" sz="1600" b="1" dirty="0" err="1"/>
                <a:t>img</a:t>
              </a:r>
              <a:r>
                <a:rPr lang="en-US" altLang="ko-KR" sz="1600" b="1" dirty="0"/>
                <a:t>&gt; </a:t>
              </a:r>
              <a:r>
                <a:rPr lang="ko-KR" altLang="en-US" sz="1600" b="1" dirty="0"/>
                <a:t>태그의 </a:t>
              </a:r>
              <a:r>
                <a:rPr lang="en-US" altLang="ko-KR" sz="1600" b="1" dirty="0"/>
                <a:t>width, height </a:t>
              </a:r>
              <a:r>
                <a:rPr lang="ko-KR" altLang="en-US" sz="1600" b="1" dirty="0"/>
                <a:t>속성 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ACBC376-63E1-48FB-AEC1-A37AE2B6B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2852935"/>
            <a:ext cx="5503941" cy="14401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D9DBE1-4A75-4CF4-9AE4-45BC785F5C62}"/>
              </a:ext>
            </a:extLst>
          </p:cNvPr>
          <p:cNvSpPr txBox="1"/>
          <p:nvPr/>
        </p:nvSpPr>
        <p:spPr>
          <a:xfrm>
            <a:off x="251520" y="4494019"/>
            <a:ext cx="5540142" cy="203132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원래 크기의 이미지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&lt;img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"images/salad.jpg"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width="50%", height="50%"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로 지정한 이미지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&lt;img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"images/salad.jpg"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"50%"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</a:p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width="150"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으로 지정한 이미지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&lt;img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"images/salad.jpg"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"150"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01E5AF-2205-46FB-B7D6-54371D906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941928"/>
            <a:ext cx="3080700" cy="542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69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84150" y="1376363"/>
            <a:ext cx="8642350" cy="523557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절대 경로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http://</a:t>
            </a:r>
            <a:r>
              <a:rPr lang="ko-KR" altLang="en-US" dirty="0"/>
              <a:t>로 시작하는 주소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인터넷상에 하나밖에 없는 유일무이한 고유한 경로를 의미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>
          <a:xfrm>
            <a:off x="250825" y="284708"/>
            <a:ext cx="7561263" cy="407988"/>
          </a:xfrm>
        </p:spPr>
        <p:txBody>
          <a:bodyPr/>
          <a:lstStyle/>
          <a:p>
            <a:r>
              <a:rPr lang="en-US" altLang="ko-KR" dirty="0" smtClean="0"/>
              <a:t>URL</a:t>
            </a:r>
            <a:r>
              <a:rPr lang="ko-KR" altLang="en-US" dirty="0" smtClean="0"/>
              <a:t>과 경로</a:t>
            </a:r>
          </a:p>
        </p:txBody>
      </p:sp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251520" y="908398"/>
            <a:ext cx="475138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b="1" dirty="0" smtClean="0">
                <a:ea typeface="굴림" pitchFamily="50" charset="-127"/>
              </a:rPr>
              <a:t>절대 </a:t>
            </a:r>
            <a:r>
              <a:rPr lang="ko-KR" altLang="en-US" sz="1800" b="1" dirty="0">
                <a:ea typeface="굴림" pitchFamily="50" charset="-127"/>
              </a:rPr>
              <a:t>경로로 나타내기</a:t>
            </a:r>
          </a:p>
        </p:txBody>
      </p:sp>
      <p:pic>
        <p:nvPicPr>
          <p:cNvPr id="1741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2852738"/>
            <a:ext cx="8280400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75" y="3440113"/>
            <a:ext cx="3240088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72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84150" y="1376363"/>
            <a:ext cx="8780463" cy="5235575"/>
          </a:xfrm>
        </p:spPr>
        <p:txBody>
          <a:bodyPr/>
          <a:lstStyle/>
          <a:p>
            <a:pPr>
              <a:defRPr/>
            </a:pPr>
            <a:r>
              <a:rPr lang="ko-KR" altLang="en-US" sz="1800" dirty="0"/>
              <a:t>상대 경로</a:t>
            </a:r>
            <a:endParaRPr lang="en-US" altLang="ko-KR" sz="1800" dirty="0"/>
          </a:p>
          <a:p>
            <a:pPr lvl="1">
              <a:defRPr/>
            </a:pPr>
            <a:r>
              <a:rPr lang="ko-KR" altLang="en-US" sz="1600" dirty="0"/>
              <a:t>현재 폴더의 위치를 기준으로 대상 파일이나 폴더의 위치를 지정</a:t>
            </a:r>
            <a:endParaRPr lang="en-US" altLang="ko-KR" sz="1600" dirty="0"/>
          </a:p>
          <a:p>
            <a:pPr lvl="1">
              <a:defRPr/>
            </a:pPr>
            <a:r>
              <a:rPr lang="ko-KR" altLang="en-US" sz="1600" dirty="0"/>
              <a:t>절대 경로보다 서버의 폴더 구조나 도메인 변경 및 웹 페이지 </a:t>
            </a:r>
            <a:r>
              <a:rPr lang="ko-KR" altLang="en-US" sz="1600" dirty="0" err="1"/>
              <a:t>제작∙수정에</a:t>
            </a:r>
            <a:r>
              <a:rPr lang="ko-KR" altLang="en-US" sz="1600" dirty="0"/>
              <a:t> 편리</a:t>
            </a:r>
            <a:endParaRPr lang="en-US" altLang="ko-KR" sz="1600" dirty="0"/>
          </a:p>
          <a:p>
            <a:pPr lvl="1">
              <a:defRPr/>
            </a:pPr>
            <a:r>
              <a:rPr lang="ko-KR" altLang="en-US" sz="1600" dirty="0"/>
              <a:t>일반적으로 상대 경로를 더 많이 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  <a:p>
            <a:pPr lvl="1">
              <a:defRPr/>
            </a:pPr>
            <a:endParaRPr lang="en-US" altLang="ko-KR" sz="1600" dirty="0"/>
          </a:p>
          <a:p>
            <a:pPr lvl="1">
              <a:defRPr/>
            </a:pPr>
            <a:endParaRPr lang="en-US" altLang="ko-KR" sz="1600" dirty="0" smtClean="0"/>
          </a:p>
          <a:p>
            <a:pPr lvl="1">
              <a:defRPr/>
            </a:pPr>
            <a:endParaRPr lang="en-US" altLang="ko-KR" sz="1600" dirty="0"/>
          </a:p>
          <a:p>
            <a:pPr lvl="1">
              <a:defRPr/>
            </a:pPr>
            <a:endParaRPr lang="en-US" altLang="ko-KR" sz="1600" dirty="0" smtClean="0"/>
          </a:p>
          <a:p>
            <a:pPr lvl="1">
              <a:defRPr/>
            </a:pPr>
            <a:endParaRPr lang="en-US" altLang="ko-KR" sz="1600" dirty="0"/>
          </a:p>
          <a:p>
            <a:pPr lvl="1">
              <a:defRPr/>
            </a:pPr>
            <a:endParaRPr lang="en-US" altLang="ko-KR" sz="1600" dirty="0" smtClean="0"/>
          </a:p>
          <a:p>
            <a:pPr lvl="1">
              <a:defRPr/>
            </a:pPr>
            <a:endParaRPr lang="en-US" altLang="ko-KR" sz="1600" dirty="0"/>
          </a:p>
          <a:p>
            <a:pPr>
              <a:buNone/>
            </a:pPr>
            <a:r>
              <a:rPr lang="en-US" altLang="ko-KR" sz="1400" dirty="0" smtClean="0"/>
              <a:t>./  </a:t>
            </a:r>
            <a:r>
              <a:rPr lang="ko-KR" altLang="en-US" sz="1400" dirty="0" smtClean="0"/>
              <a:t>현재 폴더      </a:t>
            </a:r>
            <a:endParaRPr lang="en-US" altLang="ko-KR" sz="1400" dirty="0" smtClean="0"/>
          </a:p>
          <a:p>
            <a:pPr>
              <a:buNone/>
            </a:pPr>
            <a:r>
              <a:rPr lang="en-US" altLang="ko-KR" sz="1400" dirty="0" smtClean="0"/>
              <a:t>../ </a:t>
            </a:r>
            <a:r>
              <a:rPr lang="ko-KR" altLang="en-US" sz="1400" dirty="0"/>
              <a:t>상위 </a:t>
            </a:r>
            <a:r>
              <a:rPr lang="ko-KR" altLang="en-US" sz="1400" dirty="0" smtClean="0"/>
              <a:t>폴더</a:t>
            </a:r>
            <a:endParaRPr lang="en-US" altLang="ko-KR" sz="1400" dirty="0"/>
          </a:p>
          <a:p>
            <a:pPr>
              <a:buNone/>
            </a:pPr>
            <a:r>
              <a:rPr lang="en-US" altLang="ko-KR" sz="1400" dirty="0"/>
              <a:t>/</a:t>
            </a:r>
            <a:r>
              <a:rPr lang="ko-KR" altLang="en-US" sz="1400" dirty="0"/>
              <a:t>폴더이름 </a:t>
            </a:r>
            <a:r>
              <a:rPr lang="en-US" altLang="ko-KR" sz="1400" dirty="0"/>
              <a:t>/a.jpg   </a:t>
            </a:r>
            <a:r>
              <a:rPr lang="ko-KR" altLang="en-US" sz="1400" dirty="0"/>
              <a:t>하위 폴더로 이동할 때 </a:t>
            </a:r>
            <a:r>
              <a:rPr lang="ko-KR" altLang="en-US" sz="1400" dirty="0" smtClean="0"/>
              <a:t>사용</a:t>
            </a:r>
            <a:endParaRPr lang="en-US" altLang="ko-KR" sz="1400" dirty="0" smtClean="0"/>
          </a:p>
          <a:p>
            <a:pPr>
              <a:buNone/>
            </a:pPr>
            <a:r>
              <a:rPr lang="ko-KR" altLang="en-US" sz="1200" dirty="0" smtClean="0"/>
              <a:t>폴더 </a:t>
            </a:r>
            <a:r>
              <a:rPr lang="ko-KR" altLang="en-US" sz="1200" dirty="0"/>
              <a:t>이름 안에 있는 </a:t>
            </a:r>
            <a:r>
              <a:rPr lang="en-US" altLang="ko-KR" sz="1200" dirty="0"/>
              <a:t>a.jpg</a:t>
            </a:r>
            <a:r>
              <a:rPr lang="ko-KR" altLang="en-US" sz="1200" dirty="0" smtClean="0"/>
              <a:t>이미지</a:t>
            </a:r>
            <a:endParaRPr lang="ko-KR" altLang="en-US" sz="1200" dirty="0"/>
          </a:p>
          <a:p>
            <a:pPr lvl="1">
              <a:defRPr/>
            </a:pPr>
            <a:endParaRPr lang="en-US" altLang="ko-KR" sz="1600" dirty="0"/>
          </a:p>
          <a:p>
            <a:pPr>
              <a:defRPr/>
            </a:pPr>
            <a:endParaRPr lang="en-US" altLang="ko-KR" sz="1800" dirty="0"/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>
          <a:xfrm>
            <a:off x="250825" y="284708"/>
            <a:ext cx="7561263" cy="407988"/>
          </a:xfrm>
        </p:spPr>
        <p:txBody>
          <a:bodyPr/>
          <a:lstStyle/>
          <a:p>
            <a:r>
              <a:rPr lang="en-US" altLang="ko-KR" dirty="0" smtClean="0"/>
              <a:t>URL</a:t>
            </a:r>
            <a:r>
              <a:rPr lang="ko-KR" altLang="en-US" dirty="0" smtClean="0"/>
              <a:t>과 경로</a:t>
            </a:r>
          </a:p>
        </p:txBody>
      </p:sp>
      <p:sp>
        <p:nvSpPr>
          <p:cNvPr id="18436" name="TextBox 4"/>
          <p:cNvSpPr txBox="1">
            <a:spLocks noChangeArrowheads="1"/>
          </p:cNvSpPr>
          <p:nvPr/>
        </p:nvSpPr>
        <p:spPr bwMode="auto">
          <a:xfrm>
            <a:off x="252661" y="908720"/>
            <a:ext cx="475138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b="1" dirty="0" smtClean="0">
                <a:ea typeface="굴림" pitchFamily="50" charset="-127"/>
              </a:rPr>
              <a:t>상대 </a:t>
            </a:r>
            <a:r>
              <a:rPr lang="ko-KR" altLang="en-US" sz="1800" b="1" dirty="0">
                <a:ea typeface="굴림" pitchFamily="50" charset="-127"/>
              </a:rPr>
              <a:t>경로로 나타내기</a:t>
            </a:r>
          </a:p>
        </p:txBody>
      </p:sp>
      <p:pic>
        <p:nvPicPr>
          <p:cNvPr id="18437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2924945"/>
            <a:ext cx="8278813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3596804"/>
            <a:ext cx="3240088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08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04-1 </a:t>
            </a:r>
            <a:r>
              <a:rPr lang="ko-KR" altLang="en-US"/>
              <a:t>텍스트 태그 알아보기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4EFAA6-EE4B-4D09-94E9-EFAF5A741EEC}"/>
              </a:ext>
            </a:extLst>
          </p:cNvPr>
          <p:cNvGrpSpPr/>
          <p:nvPr/>
        </p:nvGrpSpPr>
        <p:grpSpPr>
          <a:xfrm>
            <a:off x="486560" y="1184222"/>
            <a:ext cx="8261904" cy="1499163"/>
            <a:chOff x="6554598" y="1234274"/>
            <a:chExt cx="5133637" cy="14811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49016D-F138-4D82-88F1-036D71E18648}"/>
                </a:ext>
              </a:extLst>
            </p:cNvPr>
            <p:cNvSpPr/>
            <p:nvPr/>
          </p:nvSpPr>
          <p:spPr>
            <a:xfrm>
              <a:off x="6554598" y="1468278"/>
              <a:ext cx="5133637" cy="104156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7C8554-36A4-4DE9-8A8A-6F1A1F4FDDC5}"/>
                </a:ext>
              </a:extLst>
            </p:cNvPr>
            <p:cNvSpPr txBox="1"/>
            <p:nvPr/>
          </p:nvSpPr>
          <p:spPr>
            <a:xfrm>
              <a:off x="6738212" y="1234274"/>
              <a:ext cx="2533897" cy="3648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&lt;</a:t>
              </a:r>
              <a:r>
                <a:rPr lang="en-US" altLang="ko-KR" b="1" dirty="0" err="1"/>
                <a:t>blockquote</a:t>
              </a:r>
              <a:r>
                <a:rPr lang="en-US" altLang="ko-KR" b="1" dirty="0"/>
                <a:t>&gt; </a:t>
              </a:r>
              <a:r>
                <a:rPr lang="ko-KR" altLang="en-US" b="1" dirty="0"/>
                <a:t>태그 </a:t>
              </a:r>
              <a:r>
                <a:rPr lang="en-US" altLang="ko-KR" b="1" dirty="0"/>
                <a:t>– </a:t>
              </a:r>
              <a:r>
                <a:rPr lang="ko-KR" altLang="en-US" b="1" dirty="0"/>
                <a:t>인용문</a:t>
              </a:r>
              <a:r>
                <a:rPr lang="en-US" altLang="ko-KR" b="1" dirty="0"/>
                <a:t> </a:t>
              </a:r>
              <a:r>
                <a:rPr lang="ko-KR" altLang="en-US" b="1" dirty="0"/>
                <a:t>넣기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BC8CCF-6B74-4E29-8024-61A09AA6EB5B}"/>
                </a:ext>
              </a:extLst>
            </p:cNvPr>
            <p:cNvSpPr txBox="1"/>
            <p:nvPr/>
          </p:nvSpPr>
          <p:spPr>
            <a:xfrm>
              <a:off x="6702737" y="1653545"/>
              <a:ext cx="4622402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&lt;blockquote&gt; </a:t>
              </a:r>
              <a:r>
                <a:rPr lang="ko-KR" altLang="en-US" sz="1400" b="1">
                  <a:highlight>
                    <a:srgbClr val="FFFF00"/>
                  </a:highlight>
                </a:rPr>
                <a:t>인용 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&lt;/blockquote&gt;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다른 텍스트보다 안으로 들여 써짐</a:t>
              </a:r>
              <a:r>
                <a:rPr lang="en-US" altLang="ko-KR" sz="1400"/>
                <a:t>. </a:t>
              </a:r>
              <a:endParaRPr lang="en-US" altLang="ko-KR" sz="120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EF5117D-3AC1-486A-9113-5EB172146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41"/>
          <a:stretch/>
        </p:blipFill>
        <p:spPr>
          <a:xfrm>
            <a:off x="251521" y="4365104"/>
            <a:ext cx="3792151" cy="207287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57F6709-EA98-4210-8995-41D449438683}"/>
              </a:ext>
            </a:extLst>
          </p:cNvPr>
          <p:cNvSpPr txBox="1"/>
          <p:nvPr/>
        </p:nvSpPr>
        <p:spPr>
          <a:xfrm>
            <a:off x="251521" y="2843275"/>
            <a:ext cx="8892480" cy="116955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레드향이라 불린다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 한라봉과 귤을 교배한 것으로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&lt;blockquote&gt;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비타민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혈액순환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 등에 좋은 것으로 알려져 있다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&lt;/blockquote&gt;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80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상대경로 위치 </a:t>
            </a:r>
          </a:p>
        </p:txBody>
      </p:sp>
      <p:pic>
        <p:nvPicPr>
          <p:cNvPr id="3" name="그림 2"/>
          <p:cNvPicPr/>
          <p:nvPr/>
        </p:nvPicPr>
        <p:blipFill rotWithShape="1">
          <a:blip r:embed="rId2" cstate="print"/>
          <a:srcRect b="24178"/>
          <a:stretch/>
        </p:blipFill>
        <p:spPr>
          <a:xfrm>
            <a:off x="323528" y="1124744"/>
            <a:ext cx="6696744" cy="54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34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상대경로 위치 </a:t>
            </a:r>
          </a:p>
        </p:txBody>
      </p:sp>
      <p:pic>
        <p:nvPicPr>
          <p:cNvPr id="3" name="그림 2"/>
          <p:cNvPicPr/>
          <p:nvPr/>
        </p:nvPicPr>
        <p:blipFill rotWithShape="1">
          <a:blip r:embed="rId2" cstate="print"/>
          <a:srcRect t="75345"/>
          <a:stretch/>
        </p:blipFill>
        <p:spPr>
          <a:xfrm>
            <a:off x="539552" y="1628800"/>
            <a:ext cx="6624736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91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상대경로 위치 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9" b="3253"/>
          <a:stretch>
            <a:fillRect/>
          </a:stretch>
        </p:blipFill>
        <p:spPr bwMode="auto">
          <a:xfrm>
            <a:off x="611560" y="1124744"/>
            <a:ext cx="5904656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5113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테이블에 이미지 삽입하기</a:t>
            </a:r>
            <a:endParaRPr lang="ko-KR" altLang="en-US" dirty="0"/>
          </a:p>
        </p:txBody>
      </p:sp>
      <p:pic>
        <p:nvPicPr>
          <p:cNvPr id="3" name="그림 2" descr="C:\Documents and Settings\foxman\바탕 화면\image\화면 캡쳐010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1238688"/>
            <a:ext cx="511256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559" y="1621346"/>
            <a:ext cx="3538913" cy="471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563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323528" y="980728"/>
            <a:ext cx="6855181" cy="2127112"/>
            <a:chOff x="6588959" y="2937431"/>
            <a:chExt cx="5716650" cy="137737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59" y="3059206"/>
              <a:ext cx="5716650" cy="125560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245421"/>
              <a:ext cx="5500427" cy="994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음악 파일 뿐만 아니라 동영상이나 자바 애플릿</a:t>
              </a:r>
              <a:r>
                <a:rPr lang="en-US" altLang="ko-KR" sz="1200" dirty="0"/>
                <a:t>, PDF </a:t>
              </a:r>
              <a:r>
                <a:rPr lang="ko-KR" altLang="en-US" sz="1200" dirty="0"/>
                <a:t>파일 등 다양한 개체를 삽입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기본형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>
                  <a:highlight>
                    <a:srgbClr val="FFFF00"/>
                  </a:highlight>
                </a:rPr>
                <a:t>&lt;object width="</a:t>
              </a:r>
              <a:r>
                <a:rPr lang="ko-KR" altLang="en-US" sz="1200" dirty="0">
                  <a:highlight>
                    <a:srgbClr val="FFFF00"/>
                  </a:highlight>
                </a:rPr>
                <a:t>너비</a:t>
              </a:r>
              <a:r>
                <a:rPr lang="en-US" altLang="ko-KR" sz="1200" dirty="0">
                  <a:highlight>
                    <a:srgbClr val="FFFF00"/>
                  </a:highlight>
                </a:rPr>
                <a:t>" height="</a:t>
              </a:r>
              <a:r>
                <a:rPr lang="ko-KR" altLang="en-US" sz="1200" dirty="0">
                  <a:highlight>
                    <a:srgbClr val="FFFF00"/>
                  </a:highlight>
                </a:rPr>
                <a:t>높이</a:t>
              </a:r>
              <a:r>
                <a:rPr lang="en-US" altLang="ko-KR" sz="1200" dirty="0">
                  <a:highlight>
                    <a:srgbClr val="FFFF00"/>
                  </a:highlight>
                </a:rPr>
                <a:t>" data="</a:t>
              </a:r>
              <a:r>
                <a:rPr lang="ko-KR" altLang="en-US" sz="1200" dirty="0">
                  <a:highlight>
                    <a:srgbClr val="FFFF00"/>
                  </a:highlight>
                </a:rPr>
                <a:t>파일</a:t>
              </a:r>
              <a:r>
                <a:rPr lang="en-US" altLang="ko-KR" sz="1200" dirty="0">
                  <a:highlight>
                    <a:srgbClr val="FFFF00"/>
                  </a:highlight>
                </a:rPr>
                <a:t>"&gt;&lt;/object&gt;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1200" dirty="0"/>
                <a:t>- data – </a:t>
              </a:r>
              <a:r>
                <a:rPr lang="ko-KR" altLang="en-US" sz="1200" dirty="0"/>
                <a:t>재생할 파일 지정</a:t>
              </a:r>
              <a:endParaRPr lang="en-US" altLang="ko-KR" sz="1200" dirty="0"/>
            </a:p>
            <a:p>
              <a:pPr lvl="1">
                <a:lnSpc>
                  <a:spcPct val="150000"/>
                </a:lnSpc>
              </a:pPr>
              <a:r>
                <a:rPr lang="en-US" altLang="ko-KR" sz="1200" dirty="0"/>
                <a:t>- width, height – </a:t>
              </a:r>
              <a:r>
                <a:rPr lang="ko-KR" altLang="en-US" sz="1200" dirty="0"/>
                <a:t>플레이어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화면 크기 지정</a:t>
              </a:r>
              <a:endParaRPr lang="en-US" altLang="ko-KR" sz="1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4" y="2937431"/>
              <a:ext cx="1694072" cy="1960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&lt;object&gt; </a:t>
              </a:r>
              <a:r>
                <a:rPr lang="ko-KR" altLang="en-US" sz="1600" b="1" dirty="0"/>
                <a:t>태그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9CAB777-8F9C-4739-AC33-2BF438750019}"/>
              </a:ext>
            </a:extLst>
          </p:cNvPr>
          <p:cNvSpPr txBox="1"/>
          <p:nvPr/>
        </p:nvSpPr>
        <p:spPr>
          <a:xfrm>
            <a:off x="251520" y="3944798"/>
            <a:ext cx="61206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웹 문서에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PDF 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파일 삽입하기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&lt;object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"900"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"800"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"product.pdf"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&gt;&lt;/object&gt;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066064-ED49-4266-B8D3-6651644DE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44" y="3573016"/>
            <a:ext cx="3388456" cy="29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40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7C62B76-52E4-4BC0-9C0F-1239BC0696B8}"/>
              </a:ext>
            </a:extLst>
          </p:cNvPr>
          <p:cNvSpPr txBox="1"/>
          <p:nvPr/>
        </p:nvSpPr>
        <p:spPr>
          <a:xfrm>
            <a:off x="930829" y="4805716"/>
            <a:ext cx="4113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&lt;embed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"medias/spring.mp3"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A9D12F-A494-4248-B242-2DE03A348F9A}"/>
              </a:ext>
            </a:extLst>
          </p:cNvPr>
          <p:cNvGrpSpPr/>
          <p:nvPr/>
        </p:nvGrpSpPr>
        <p:grpSpPr>
          <a:xfrm>
            <a:off x="736660" y="1094092"/>
            <a:ext cx="7219715" cy="2656764"/>
            <a:chOff x="6588959" y="2937431"/>
            <a:chExt cx="5716650" cy="153883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2C34BF-22F1-4A46-94D5-637793DBB19B}"/>
                </a:ext>
              </a:extLst>
            </p:cNvPr>
            <p:cNvSpPr/>
            <p:nvPr/>
          </p:nvSpPr>
          <p:spPr>
            <a:xfrm>
              <a:off x="6588959" y="3059207"/>
              <a:ext cx="5716650" cy="139747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3E63D-FA23-475D-8FCC-398D816A8F18}"/>
                </a:ext>
              </a:extLst>
            </p:cNvPr>
            <p:cNvSpPr txBox="1"/>
            <p:nvPr/>
          </p:nvSpPr>
          <p:spPr>
            <a:xfrm>
              <a:off x="6737095" y="3160682"/>
              <a:ext cx="5500427" cy="1315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대부분 브라우저에서 사용 가능</a:t>
              </a: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ym typeface="Wingdings" panose="05000000000000000000" pitchFamily="2" charset="2"/>
                </a:rPr>
                <a:t>     </a:t>
              </a:r>
              <a:r>
                <a:rPr lang="en-US" altLang="ko-KR" sz="1200" dirty="0"/>
                <a:t>&lt;object&gt;, &lt;audio&gt;, &lt;video&gt; </a:t>
              </a:r>
              <a:r>
                <a:rPr lang="ko-KR" altLang="en-US" sz="1200" dirty="0"/>
                <a:t>태그를 지원하는 브라우저에서 멀티미디어 삽입할 때 사용 </a:t>
              </a:r>
              <a:endParaRPr lang="en-US" altLang="ko-KR" sz="12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기본형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>
                  <a:highlight>
                    <a:srgbClr val="FFFF00"/>
                  </a:highlight>
                </a:rPr>
                <a:t>&lt;embed </a:t>
              </a:r>
              <a:r>
                <a:rPr lang="en-US" altLang="ko-KR" sz="1200" dirty="0" err="1">
                  <a:highlight>
                    <a:srgbClr val="FFFF00"/>
                  </a:highlight>
                </a:rPr>
                <a:t>src</a:t>
              </a:r>
              <a:r>
                <a:rPr lang="en-US" altLang="ko-KR" sz="1200" dirty="0">
                  <a:highlight>
                    <a:srgbClr val="FFFF00"/>
                  </a:highlight>
                </a:rPr>
                <a:t>="</a:t>
              </a:r>
              <a:r>
                <a:rPr lang="ko-KR" altLang="en-US" sz="1200" dirty="0">
                  <a:highlight>
                    <a:srgbClr val="FFFF00"/>
                  </a:highlight>
                </a:rPr>
                <a:t>파일 경로</a:t>
              </a:r>
              <a:r>
                <a:rPr lang="en-US" altLang="ko-KR" sz="1200" dirty="0">
                  <a:highlight>
                    <a:srgbClr val="FFFF00"/>
                  </a:highlight>
                </a:rPr>
                <a:t>" width="</a:t>
              </a:r>
              <a:r>
                <a:rPr lang="ko-KR" altLang="en-US" sz="1200" dirty="0">
                  <a:highlight>
                    <a:srgbClr val="FFFF00"/>
                  </a:highlight>
                </a:rPr>
                <a:t>너비</a:t>
              </a:r>
              <a:r>
                <a:rPr lang="en-US" altLang="ko-KR" sz="1200" dirty="0">
                  <a:highlight>
                    <a:srgbClr val="FFFF00"/>
                  </a:highlight>
                </a:rPr>
                <a:t>" height="</a:t>
              </a:r>
              <a:r>
                <a:rPr lang="ko-KR" altLang="en-US" sz="1200" dirty="0">
                  <a:highlight>
                    <a:srgbClr val="FFFF00"/>
                  </a:highlight>
                </a:rPr>
                <a:t>높이</a:t>
              </a:r>
              <a:r>
                <a:rPr lang="en-US" altLang="ko-KR" sz="1200" dirty="0">
                  <a:highlight>
                    <a:srgbClr val="FFFF00"/>
                  </a:highlight>
                </a:rPr>
                <a:t>"&gt;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/>
                <a:t>닫는 태그 없음</a:t>
              </a:r>
              <a:endParaRPr lang="en-US" altLang="ko-KR" sz="1200" dirty="0"/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200" dirty="0" err="1"/>
                <a:t>src</a:t>
              </a:r>
              <a:r>
                <a:rPr lang="en-US" altLang="ko-KR" sz="1200" dirty="0"/>
                <a:t> : </a:t>
              </a:r>
              <a:r>
                <a:rPr lang="ko-KR" altLang="en-US" sz="1200" dirty="0"/>
                <a:t>멀티미디어 파일 지정</a:t>
              </a:r>
              <a:endParaRPr lang="en-US" altLang="ko-KR" sz="1200" dirty="0"/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200" dirty="0"/>
                <a:t>width, height : </a:t>
              </a:r>
              <a:r>
                <a:rPr lang="ko-KR" altLang="en-US" sz="1200" dirty="0"/>
                <a:t>플레이어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크기 지정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66C7CC-BBEB-4D1B-A780-8A34855614C6}"/>
                </a:ext>
              </a:extLst>
            </p:cNvPr>
            <p:cNvSpPr txBox="1"/>
            <p:nvPr/>
          </p:nvSpPr>
          <p:spPr>
            <a:xfrm>
              <a:off x="6737093" y="2937431"/>
              <a:ext cx="1634362" cy="2139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&lt;embed&gt; </a:t>
              </a:r>
              <a:r>
                <a:rPr lang="ko-KR" altLang="en-US" b="1" dirty="0"/>
                <a:t>태그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E78A9B7-6541-4DF6-9AAC-DCFE0E4EF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4688648"/>
            <a:ext cx="2297120" cy="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84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6C7CC-BBEB-4D1B-A780-8A34855614C6}"/>
              </a:ext>
            </a:extLst>
          </p:cNvPr>
          <p:cNvSpPr txBox="1"/>
          <p:nvPr/>
        </p:nvSpPr>
        <p:spPr>
          <a:xfrm>
            <a:off x="659454" y="980728"/>
            <a:ext cx="556873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웹 브라우저에 지원하는 멀티미디어 파일의 종류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A709B5-D32E-4D17-BF36-8A90E745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39" y="1340768"/>
            <a:ext cx="5952893" cy="23897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6B1D2A-C99B-4F30-AFFE-084686A376BE}"/>
              </a:ext>
            </a:extLst>
          </p:cNvPr>
          <p:cNvSpPr txBox="1"/>
          <p:nvPr/>
        </p:nvSpPr>
        <p:spPr>
          <a:xfrm>
            <a:off x="563324" y="3979803"/>
            <a:ext cx="230425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웹 </a:t>
            </a:r>
            <a:r>
              <a:rPr lang="ko-KR" altLang="en-US" sz="1600" b="1" dirty="0" err="1"/>
              <a:t>브라우저별</a:t>
            </a:r>
            <a:r>
              <a:rPr lang="ko-KR" altLang="en-US" sz="1600" b="1" dirty="0"/>
              <a:t> 오디오</a:t>
            </a:r>
            <a:r>
              <a:rPr lang="en-US" altLang="ko-KR" sz="1600" b="1" dirty="0"/>
              <a:t>, </a:t>
            </a:r>
            <a:endParaRPr lang="en-US" altLang="ko-KR" sz="1600" b="1" dirty="0" smtClean="0"/>
          </a:p>
          <a:p>
            <a:pPr>
              <a:lnSpc>
                <a:spcPct val="150000"/>
              </a:lnSpc>
            </a:pPr>
            <a:r>
              <a:rPr lang="ko-KR" altLang="en-US" sz="1600" b="1" dirty="0" smtClean="0"/>
              <a:t>비디오 </a:t>
            </a:r>
            <a:r>
              <a:rPr lang="ko-KR" altLang="en-US" sz="1600" b="1" dirty="0"/>
              <a:t>파일 지원 여부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DE095B-B13D-45DA-A1F5-D799EFFC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97" y="3704569"/>
            <a:ext cx="3456384" cy="293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87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A9D12F-A494-4248-B242-2DE03A348F9A}"/>
              </a:ext>
            </a:extLst>
          </p:cNvPr>
          <p:cNvGrpSpPr/>
          <p:nvPr/>
        </p:nvGrpSpPr>
        <p:grpSpPr>
          <a:xfrm>
            <a:off x="513248" y="1131326"/>
            <a:ext cx="3868109" cy="1217554"/>
            <a:chOff x="6588959" y="2937431"/>
            <a:chExt cx="5648561" cy="9506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2C34BF-22F1-4A46-94D5-637793DBB19B}"/>
                </a:ext>
              </a:extLst>
            </p:cNvPr>
            <p:cNvSpPr/>
            <p:nvPr/>
          </p:nvSpPr>
          <p:spPr>
            <a:xfrm>
              <a:off x="6588959" y="3059207"/>
              <a:ext cx="5296040" cy="828836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3E63D-FA23-475D-8FCC-398D816A8F18}"/>
                </a:ext>
              </a:extLst>
            </p:cNvPr>
            <p:cNvSpPr txBox="1"/>
            <p:nvPr/>
          </p:nvSpPr>
          <p:spPr>
            <a:xfrm>
              <a:off x="6737094" y="3157175"/>
              <a:ext cx="5500426" cy="513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/>
                <a:t>기본형</a:t>
              </a: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     </a:t>
              </a:r>
              <a:r>
                <a:rPr lang="en-US" altLang="ko-KR" sz="1200" dirty="0">
                  <a:highlight>
                    <a:srgbClr val="FFFF00"/>
                  </a:highlight>
                </a:rPr>
                <a:t>&lt;audio </a:t>
              </a:r>
              <a:r>
                <a:rPr lang="en-US" altLang="ko-KR" sz="1200" dirty="0" err="1">
                  <a:highlight>
                    <a:srgbClr val="FFFF00"/>
                  </a:highlight>
                </a:rPr>
                <a:t>src</a:t>
              </a:r>
              <a:r>
                <a:rPr lang="en-US" altLang="ko-KR" sz="1200" dirty="0">
                  <a:highlight>
                    <a:srgbClr val="FFFF00"/>
                  </a:highlight>
                </a:rPr>
                <a:t>="</a:t>
              </a:r>
              <a:r>
                <a:rPr lang="ko-KR" altLang="en-US" sz="1200" dirty="0">
                  <a:highlight>
                    <a:srgbClr val="FFFF00"/>
                  </a:highlight>
                </a:rPr>
                <a:t>오디오 파일 경로</a:t>
              </a:r>
              <a:r>
                <a:rPr lang="en-US" altLang="ko-KR" sz="1200" dirty="0">
                  <a:highlight>
                    <a:srgbClr val="FFFF00"/>
                  </a:highlight>
                </a:rPr>
                <a:t>"&gt;&lt;/audio&gt;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     </a:t>
              </a:r>
              <a:r>
                <a:rPr lang="en-US" altLang="ko-KR" sz="1200" dirty="0">
                  <a:highlight>
                    <a:srgbClr val="FFFF00"/>
                  </a:highlight>
                </a:rPr>
                <a:t>&lt;video </a:t>
              </a:r>
              <a:r>
                <a:rPr lang="en-US" altLang="ko-KR" sz="1200" dirty="0" err="1">
                  <a:highlight>
                    <a:srgbClr val="FFFF00"/>
                  </a:highlight>
                </a:rPr>
                <a:t>src</a:t>
              </a:r>
              <a:r>
                <a:rPr lang="en-US" altLang="ko-KR" sz="1200" dirty="0">
                  <a:highlight>
                    <a:srgbClr val="FFFF00"/>
                  </a:highlight>
                </a:rPr>
                <a:t>="</a:t>
              </a:r>
              <a:r>
                <a:rPr lang="ko-KR" altLang="en-US" sz="1200" dirty="0">
                  <a:highlight>
                    <a:srgbClr val="FFFF00"/>
                  </a:highlight>
                </a:rPr>
                <a:t>비디오 파일 경로</a:t>
              </a:r>
              <a:r>
                <a:rPr lang="en-US" altLang="ko-KR" sz="1200" dirty="0">
                  <a:highlight>
                    <a:srgbClr val="FFFF00"/>
                  </a:highlight>
                </a:rPr>
                <a:t>"&gt;&lt;/video&gt;</a:t>
              </a:r>
              <a:endParaRPr lang="ko-KR" altLang="en-US" sz="1200" dirty="0">
                <a:highlight>
                  <a:srgbClr val="FFFF00"/>
                </a:highlight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66C7CC-BBEB-4D1B-A780-8A34855614C6}"/>
                </a:ext>
              </a:extLst>
            </p:cNvPr>
            <p:cNvSpPr txBox="1"/>
            <p:nvPr/>
          </p:nvSpPr>
          <p:spPr>
            <a:xfrm>
              <a:off x="6737094" y="2937431"/>
              <a:ext cx="4411837" cy="2643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&lt;audio&gt; </a:t>
              </a:r>
              <a:r>
                <a:rPr lang="ko-KR" altLang="en-US" sz="1600" b="1" dirty="0"/>
                <a:t>태그</a:t>
              </a:r>
              <a:r>
                <a:rPr lang="en-US" altLang="ko-KR" sz="1600" b="1" dirty="0"/>
                <a:t>, &lt;video&gt; </a:t>
              </a:r>
              <a:r>
                <a:rPr lang="ko-KR" altLang="en-US" sz="1600" b="1" dirty="0"/>
                <a:t>태그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6BCAEE-8C93-4E51-9EA4-898A695055F5}"/>
              </a:ext>
            </a:extLst>
          </p:cNvPr>
          <p:cNvSpPr txBox="1"/>
          <p:nvPr/>
        </p:nvSpPr>
        <p:spPr>
          <a:xfrm>
            <a:off x="353630" y="2564904"/>
            <a:ext cx="4578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&lt;audio</a:t>
            </a:r>
            <a:r>
              <a:rPr lang="pt-BR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pt-BR" altLang="ko-KR" sz="14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pt-BR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pt-BR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"medias/spring.mp3"</a:t>
            </a:r>
            <a:r>
              <a:rPr lang="pt-BR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pt-BR" altLang="ko-KR" sz="14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pt-BR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&gt;&lt;/audio&gt;</a:t>
            </a:r>
            <a:endParaRPr lang="pt-BR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92D020B-E9C5-4CE1-8DB7-1AB4AFD186AE}"/>
              </a:ext>
            </a:extLst>
          </p:cNvPr>
          <p:cNvCxnSpPr/>
          <p:nvPr/>
        </p:nvCxnSpPr>
        <p:spPr>
          <a:xfrm>
            <a:off x="3967970" y="3171039"/>
            <a:ext cx="0" cy="34898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EB82D3-CD0F-4889-8FB6-E33C03E1D1EE}"/>
              </a:ext>
            </a:extLst>
          </p:cNvPr>
          <p:cNvSpPr txBox="1"/>
          <p:nvPr/>
        </p:nvSpPr>
        <p:spPr>
          <a:xfrm>
            <a:off x="4067944" y="3313345"/>
            <a:ext cx="48245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&lt;video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"medias/salad.mp4"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"700</a:t>
            </a:r>
            <a:r>
              <a:rPr lang="en-US" altLang="ko-KR" sz="1400" b="0" dirty="0" smtClean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400" b="0" dirty="0" smtClean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400" b="0" dirty="0" smtClean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video&gt;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A067C3-A424-4549-894D-AC396537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74" y="3079584"/>
            <a:ext cx="2380443" cy="7368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FA0CAA-2507-40D7-8B5E-5CB58A9E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932473"/>
            <a:ext cx="3416380" cy="260927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A34225D-0A89-41E7-BA2C-4A571CB31FEC}"/>
              </a:ext>
            </a:extLst>
          </p:cNvPr>
          <p:cNvSpPr/>
          <p:nvPr/>
        </p:nvSpPr>
        <p:spPr>
          <a:xfrm>
            <a:off x="6732240" y="3311406"/>
            <a:ext cx="803340" cy="26161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D5DF96-E65F-4CD0-BDBE-6A176E1062E4}"/>
              </a:ext>
            </a:extLst>
          </p:cNvPr>
          <p:cNvSpPr txBox="1"/>
          <p:nvPr/>
        </p:nvSpPr>
        <p:spPr>
          <a:xfrm>
            <a:off x="6052658" y="2772534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재생막대 표시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7CD643-41C6-4AD9-8269-0E3AF6A28579}"/>
              </a:ext>
            </a:extLst>
          </p:cNvPr>
          <p:cNvSpPr txBox="1"/>
          <p:nvPr/>
        </p:nvSpPr>
        <p:spPr>
          <a:xfrm>
            <a:off x="7172721" y="2772534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플레이어 너비 지정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E09838D-8206-4161-9CFB-2F3E25D68085}"/>
              </a:ext>
            </a:extLst>
          </p:cNvPr>
          <p:cNvSpPr/>
          <p:nvPr/>
        </p:nvSpPr>
        <p:spPr>
          <a:xfrm>
            <a:off x="7607588" y="3313344"/>
            <a:ext cx="924852" cy="261610"/>
          </a:xfrm>
          <a:prstGeom prst="round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0857280-3F0D-4D1E-8AB5-4005F2E017EF}"/>
              </a:ext>
            </a:extLst>
          </p:cNvPr>
          <p:cNvCxnSpPr>
            <a:stCxn id="15" idx="0"/>
            <a:endCxn id="19" idx="2"/>
          </p:cNvCxnSpPr>
          <p:nvPr/>
        </p:nvCxnSpPr>
        <p:spPr>
          <a:xfrm rot="16200000" flipV="1">
            <a:off x="7834909" y="3078239"/>
            <a:ext cx="279200" cy="1910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C944838-2F86-48B9-B703-BB82A28AFD07}"/>
              </a:ext>
            </a:extLst>
          </p:cNvPr>
          <p:cNvCxnSpPr>
            <a:stCxn id="11" idx="0"/>
            <a:endCxn id="13" idx="2"/>
          </p:cNvCxnSpPr>
          <p:nvPr/>
        </p:nvCxnSpPr>
        <p:spPr>
          <a:xfrm rot="16200000" flipV="1">
            <a:off x="6724840" y="2902335"/>
            <a:ext cx="277262" cy="5408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E48BC30-89F3-4F8D-AF30-CAA284F56DD9}"/>
              </a:ext>
            </a:extLst>
          </p:cNvPr>
          <p:cNvSpPr/>
          <p:nvPr/>
        </p:nvSpPr>
        <p:spPr>
          <a:xfrm>
            <a:off x="3162630" y="2564903"/>
            <a:ext cx="761298" cy="307777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864BAF-E7B5-403D-A0CA-A0D6CBC60C55}"/>
              </a:ext>
            </a:extLst>
          </p:cNvPr>
          <p:cNvSpPr txBox="1"/>
          <p:nvPr/>
        </p:nvSpPr>
        <p:spPr>
          <a:xfrm>
            <a:off x="2922516" y="3079584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재생막대 표시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1209B27B-C8F0-4569-8D02-678A68103CB8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 rot="5400000">
            <a:off x="3399632" y="2935937"/>
            <a:ext cx="206904" cy="803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109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6C7CC-BBEB-4D1B-A780-8A34855614C6}"/>
              </a:ext>
            </a:extLst>
          </p:cNvPr>
          <p:cNvSpPr txBox="1"/>
          <p:nvPr/>
        </p:nvSpPr>
        <p:spPr>
          <a:xfrm>
            <a:off x="627117" y="899428"/>
            <a:ext cx="46649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&lt;audio&gt; </a:t>
            </a:r>
            <a:r>
              <a:rPr lang="ko-KR" altLang="en-US" b="1" dirty="0"/>
              <a:t>태그</a:t>
            </a:r>
            <a:r>
              <a:rPr lang="en-US" altLang="ko-KR" b="1" dirty="0"/>
              <a:t>, &lt;video&gt; </a:t>
            </a:r>
            <a:r>
              <a:rPr lang="ko-KR" altLang="en-US" b="1" dirty="0"/>
              <a:t>태그의 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4005F5-C510-47CE-A7A0-880A75C80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18" y="1196752"/>
            <a:ext cx="6609178" cy="355926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79749F-85BB-4876-9B19-A92F3E7560C8}"/>
              </a:ext>
            </a:extLst>
          </p:cNvPr>
          <p:cNvGrpSpPr/>
          <p:nvPr/>
        </p:nvGrpSpPr>
        <p:grpSpPr>
          <a:xfrm>
            <a:off x="627116" y="5517232"/>
            <a:ext cx="6969220" cy="783200"/>
            <a:chOff x="836156" y="5645261"/>
            <a:chExt cx="6952376" cy="78320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BAEE9F-E25C-4D6B-B1B0-3B6D7EF3CBA9}"/>
                </a:ext>
              </a:extLst>
            </p:cNvPr>
            <p:cNvSpPr txBox="1"/>
            <p:nvPr/>
          </p:nvSpPr>
          <p:spPr>
            <a:xfrm>
              <a:off x="836156" y="5645261"/>
              <a:ext cx="23048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/>
                <a:t>비디오 자동 재생하기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949453-FF8C-40B9-80F1-B505AAC61D02}"/>
                </a:ext>
              </a:extLst>
            </p:cNvPr>
            <p:cNvSpPr txBox="1"/>
            <p:nvPr/>
          </p:nvSpPr>
          <p:spPr>
            <a:xfrm>
              <a:off x="836156" y="5905241"/>
              <a:ext cx="69523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 dirty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&lt;video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400" b="0" dirty="0" err="1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src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400" b="0" dirty="0">
                  <a:solidFill>
                    <a:srgbClr val="0000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"medias/salad.mp4"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400" b="0" dirty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width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400" b="0" dirty="0">
                  <a:solidFill>
                    <a:srgbClr val="0000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"700"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400" b="0" dirty="0" err="1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autoplay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400" b="0" dirty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muted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400" b="0" dirty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loop</a:t>
              </a:r>
              <a:r>
                <a:rPr lang="en-US" altLang="ko-KR" sz="1400" b="0" dirty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&gt;&lt;/video&gt;</a:t>
              </a:r>
              <a:endPara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A00406-2624-4028-9270-8F31B66482E4}"/>
              </a:ext>
            </a:extLst>
          </p:cNvPr>
          <p:cNvGrpSpPr/>
          <p:nvPr/>
        </p:nvGrpSpPr>
        <p:grpSpPr>
          <a:xfrm>
            <a:off x="627117" y="4839543"/>
            <a:ext cx="6105123" cy="821705"/>
            <a:chOff x="7048850" y="1563595"/>
            <a:chExt cx="4972574" cy="82170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23049E1-D3AB-4FD4-B06E-7AC47BF3BF9A}"/>
                </a:ext>
              </a:extLst>
            </p:cNvPr>
            <p:cNvSpPr txBox="1"/>
            <p:nvPr/>
          </p:nvSpPr>
          <p:spPr>
            <a:xfrm>
              <a:off x="7048850" y="1563595"/>
              <a:ext cx="30487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/>
                <a:t>플레이어 표시 없이 배경 음악 넣기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2E1B8-2F12-41DA-A7A4-29669F63441C}"/>
                </a:ext>
              </a:extLst>
            </p:cNvPr>
            <p:cNvSpPr txBox="1"/>
            <p:nvPr/>
          </p:nvSpPr>
          <p:spPr>
            <a:xfrm>
              <a:off x="7048850" y="1862080"/>
              <a:ext cx="49725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 dirty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&lt;audio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400" b="0" dirty="0" err="1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src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400" b="0" dirty="0">
                  <a:solidFill>
                    <a:srgbClr val="0000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"medias/spring.mp3"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400" b="0" dirty="0" err="1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autoplay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400" b="0" dirty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loop</a:t>
              </a:r>
              <a:r>
                <a:rPr lang="en-US" altLang="ko-KR" sz="1400" b="0" dirty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&gt;&lt;/audio&gt;</a:t>
              </a:r>
              <a:endPara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AA1B8E-8BBE-483D-A109-1367AD704995}"/>
              </a:ext>
            </a:extLst>
          </p:cNvPr>
          <p:cNvSpPr/>
          <p:nvPr/>
        </p:nvSpPr>
        <p:spPr>
          <a:xfrm>
            <a:off x="5167975" y="5805264"/>
            <a:ext cx="580536" cy="27699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9384BA-7F89-4F47-BFA1-8B91EAB315BE}"/>
              </a:ext>
            </a:extLst>
          </p:cNvPr>
          <p:cNvSpPr txBox="1"/>
          <p:nvPr/>
        </p:nvSpPr>
        <p:spPr>
          <a:xfrm>
            <a:off x="3491880" y="6361856"/>
            <a:ext cx="5424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크롬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ko-KR" altLang="en-US" sz="1200" dirty="0" err="1">
                <a:solidFill>
                  <a:srgbClr val="0070C0"/>
                </a:solidFill>
              </a:rPr>
              <a:t>파이어폭스</a:t>
            </a:r>
            <a:r>
              <a:rPr lang="ko-KR" altLang="en-US" sz="1200" dirty="0">
                <a:solidFill>
                  <a:srgbClr val="0070C0"/>
                </a:solidFill>
              </a:rPr>
              <a:t> 브라우저에서는 </a:t>
            </a:r>
            <a:r>
              <a:rPr lang="ko-KR" altLang="en-US" sz="1200" dirty="0" err="1">
                <a:solidFill>
                  <a:srgbClr val="0070C0"/>
                </a:solidFill>
              </a:rPr>
              <a:t>음소거해야</a:t>
            </a:r>
            <a:r>
              <a:rPr lang="ko-KR" altLang="en-US" sz="1200" dirty="0">
                <a:solidFill>
                  <a:srgbClr val="0070C0"/>
                </a:solidFill>
              </a:rPr>
              <a:t> 비디오를 자동 재생할 수 있음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AC62882-C144-4AE2-96D0-C9C67B52B0C1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rot="16200000" flipH="1">
            <a:off x="5691486" y="5849019"/>
            <a:ext cx="279593" cy="7460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629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04-6 </a:t>
            </a:r>
            <a:r>
              <a:rPr lang="ko-KR" altLang="en-US"/>
              <a:t>하이퍼링크 삽입하기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A9D12F-A494-4248-B242-2DE03A348F9A}"/>
              </a:ext>
            </a:extLst>
          </p:cNvPr>
          <p:cNvGrpSpPr/>
          <p:nvPr/>
        </p:nvGrpSpPr>
        <p:grpSpPr>
          <a:xfrm>
            <a:off x="323530" y="1094093"/>
            <a:ext cx="4319004" cy="1254787"/>
            <a:chOff x="6588961" y="2937431"/>
            <a:chExt cx="3399345" cy="72679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2C34BF-22F1-4A46-94D5-637793DBB19B}"/>
                </a:ext>
              </a:extLst>
            </p:cNvPr>
            <p:cNvSpPr/>
            <p:nvPr/>
          </p:nvSpPr>
          <p:spPr>
            <a:xfrm>
              <a:off x="6588961" y="3059207"/>
              <a:ext cx="3230481" cy="60501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3E63D-FA23-475D-8FCC-398D816A8F18}"/>
                </a:ext>
              </a:extLst>
            </p:cNvPr>
            <p:cNvSpPr txBox="1"/>
            <p:nvPr/>
          </p:nvSpPr>
          <p:spPr>
            <a:xfrm>
              <a:off x="6645635" y="3115527"/>
              <a:ext cx="3342671" cy="534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marR="0" lvl="0" indent="-10800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다른 문서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,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혹은 다른 사이트로 바로 연결해 주는 기능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108000" indent="-108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기본형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  </a:t>
              </a:r>
              <a:r>
                <a:rPr lang="en-US" altLang="ko-KR" sz="1200" dirty="0">
                  <a:highlight>
                    <a:srgbClr val="FFFF00"/>
                  </a:highlight>
                </a:rPr>
                <a:t>&lt;a </a:t>
              </a:r>
              <a:r>
                <a:rPr lang="en-US" altLang="ko-KR" sz="1200" dirty="0" err="1">
                  <a:highlight>
                    <a:srgbClr val="FFFF00"/>
                  </a:highlight>
                </a:rPr>
                <a:t>href</a:t>
              </a:r>
              <a:r>
                <a:rPr lang="en-US" altLang="ko-KR" sz="1200" dirty="0">
                  <a:highlight>
                    <a:srgbClr val="FFFF00"/>
                  </a:highlight>
                </a:rPr>
                <a:t>="</a:t>
              </a:r>
              <a:r>
                <a:rPr lang="ko-KR" altLang="en-US" sz="1200" dirty="0">
                  <a:highlight>
                    <a:srgbClr val="FFFF00"/>
                  </a:highlight>
                </a:rPr>
                <a:t>링크할 주소</a:t>
              </a:r>
              <a:r>
                <a:rPr lang="en-US" altLang="ko-KR" sz="1200" dirty="0">
                  <a:highlight>
                    <a:srgbClr val="FFFF00"/>
                  </a:highlight>
                </a:rPr>
                <a:t>"&gt;</a:t>
              </a:r>
              <a:r>
                <a:rPr lang="ko-KR" altLang="en-US" sz="1200" dirty="0">
                  <a:highlight>
                    <a:srgbClr val="FFFF00"/>
                  </a:highlight>
                </a:rPr>
                <a:t>텍스트 또는 이미지</a:t>
              </a:r>
              <a:r>
                <a:rPr lang="en-US" altLang="ko-KR" sz="1200" dirty="0">
                  <a:highlight>
                    <a:srgbClr val="FFFF00"/>
                  </a:highlight>
                </a:rPr>
                <a:t>&lt;/a&gt;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66C7CC-BBEB-4D1B-A780-8A34855614C6}"/>
                </a:ext>
              </a:extLst>
            </p:cNvPr>
            <p:cNvSpPr txBox="1"/>
            <p:nvPr/>
          </p:nvSpPr>
          <p:spPr>
            <a:xfrm>
              <a:off x="6737093" y="2937431"/>
              <a:ext cx="1055429" cy="1960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&lt;a&gt; </a:t>
              </a:r>
              <a:r>
                <a:rPr lang="ko-KR" altLang="en-US" sz="1600" b="1" dirty="0"/>
                <a:t>태그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FD433F-90DA-41A9-A59C-45CC505180B9}"/>
              </a:ext>
            </a:extLst>
          </p:cNvPr>
          <p:cNvSpPr txBox="1"/>
          <p:nvPr/>
        </p:nvSpPr>
        <p:spPr>
          <a:xfrm>
            <a:off x="286383" y="2636912"/>
            <a:ext cx="1163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텍스트 링크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B4E637-9107-483B-A0C8-F9E00F70411C}"/>
              </a:ext>
            </a:extLst>
          </p:cNvPr>
          <p:cNvSpPr txBox="1"/>
          <p:nvPr/>
        </p:nvSpPr>
        <p:spPr>
          <a:xfrm>
            <a:off x="286383" y="4484338"/>
            <a:ext cx="1163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이미지 링크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4ADDC-E07E-46A3-BC2B-22AD8A7C54EE}"/>
              </a:ext>
            </a:extLst>
          </p:cNvPr>
          <p:cNvSpPr txBox="1"/>
          <p:nvPr/>
        </p:nvSpPr>
        <p:spPr>
          <a:xfrm>
            <a:off x="286382" y="2924944"/>
            <a:ext cx="61435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"../05/order.html"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target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"_blank"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주문서 작성하기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&lt;/a&gt;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E48EE7-5EFF-43E2-9961-48F51027D7C0}"/>
              </a:ext>
            </a:extLst>
          </p:cNvPr>
          <p:cNvSpPr txBox="1"/>
          <p:nvPr/>
        </p:nvSpPr>
        <p:spPr>
          <a:xfrm>
            <a:off x="286382" y="4902459"/>
            <a:ext cx="4804631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"../05/order.html"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"images/tangerines.jpg"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400" b="0" dirty="0" err="1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&lt;/a&gt;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05533B-DD1D-4FD3-8DB5-AA2DD9868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21" b="13690"/>
          <a:stretch/>
        </p:blipFill>
        <p:spPr>
          <a:xfrm>
            <a:off x="323529" y="3284984"/>
            <a:ext cx="4176461" cy="5619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6BEDC7-92EC-46D0-B4DA-0F47BC09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6" y="4365104"/>
            <a:ext cx="4217173" cy="223224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0C68BE-BC10-49DF-8249-92D957A2FFFA}"/>
              </a:ext>
            </a:extLst>
          </p:cNvPr>
          <p:cNvGrpSpPr/>
          <p:nvPr/>
        </p:nvGrpSpPr>
        <p:grpSpPr>
          <a:xfrm>
            <a:off x="4788024" y="1094092"/>
            <a:ext cx="4037526" cy="1087657"/>
            <a:chOff x="6588960" y="2937431"/>
            <a:chExt cx="3645758" cy="62998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4AFBD8C-94DB-4AC7-8C5E-2A2559CF99BD}"/>
                </a:ext>
              </a:extLst>
            </p:cNvPr>
            <p:cNvSpPr/>
            <p:nvPr/>
          </p:nvSpPr>
          <p:spPr>
            <a:xfrm>
              <a:off x="6588960" y="3059207"/>
              <a:ext cx="3645758" cy="508211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63A9CF-9E20-4514-AC8D-C47235F799A5}"/>
                </a:ext>
              </a:extLst>
            </p:cNvPr>
            <p:cNvSpPr txBox="1"/>
            <p:nvPr/>
          </p:nvSpPr>
          <p:spPr>
            <a:xfrm>
              <a:off x="6658566" y="3193054"/>
              <a:ext cx="3576152" cy="374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8000" marR="0" lvl="0" indent="-10800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200" kern="0" dirty="0">
                  <a:solidFill>
                    <a:sysClr val="windowText" lastClr="000000"/>
                  </a:solidFill>
                </a:rPr>
                <a:t>target=“blank”</a:t>
              </a:r>
              <a:r>
                <a:rPr lang="ko-KR" altLang="en-US" sz="1200" kern="0" dirty="0">
                  <a:solidFill>
                    <a:sysClr val="windowText" lastClr="000000"/>
                  </a:solidFill>
                </a:rPr>
                <a:t>로 지정하면 연결된 문서가 </a:t>
              </a:r>
              <a:r>
                <a:rPr lang="ko-KR" altLang="en-US" sz="1200" kern="0" dirty="0" smtClean="0">
                  <a:solidFill>
                    <a:sysClr val="windowText" lastClr="000000"/>
                  </a:solidFill>
                </a:rPr>
                <a:t>새 </a:t>
              </a:r>
              <a:r>
                <a:rPr lang="ko-KR" altLang="en-US" sz="1200" kern="0" dirty="0">
                  <a:solidFill>
                    <a:sysClr val="windowText" lastClr="000000"/>
                  </a:solidFill>
                </a:rPr>
                <a:t>탭으로 열림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0D044A-4494-4B46-9894-BCCD62503364}"/>
                </a:ext>
              </a:extLst>
            </p:cNvPr>
            <p:cNvSpPr txBox="1"/>
            <p:nvPr/>
          </p:nvSpPr>
          <p:spPr>
            <a:xfrm>
              <a:off x="6737093" y="2937431"/>
              <a:ext cx="2418017" cy="1960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&lt;a&gt; </a:t>
              </a:r>
              <a:r>
                <a:rPr lang="ko-KR" altLang="en-US" sz="1600" b="1" dirty="0"/>
                <a:t>태그의 </a:t>
              </a:r>
              <a:r>
                <a:rPr lang="en-US" altLang="ko-KR" sz="1600" b="1" dirty="0"/>
                <a:t>target </a:t>
              </a:r>
              <a:r>
                <a:rPr lang="ko-KR" altLang="en-US" sz="1600" b="1" dirty="0"/>
                <a:t>속성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844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04-1 </a:t>
            </a:r>
            <a:r>
              <a:rPr lang="ko-KR" altLang="en-US"/>
              <a:t>텍스트 태그 알아보기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-36512" y="1133799"/>
            <a:ext cx="4968552" cy="2037143"/>
            <a:chOff x="6588960" y="2937431"/>
            <a:chExt cx="5180794" cy="203714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10"/>
              <a:ext cx="5102536" cy="1348324"/>
            </a:xfrm>
            <a:prstGeom prst="rect">
              <a:avLst/>
            </a:prstGeom>
            <a:noFill/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&lt;strong&gt; </a:t>
              </a:r>
              <a:r>
                <a:rPr lang="ko-KR" altLang="en-US" sz="1400" b="1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&lt;/strong&gt;</a:t>
              </a:r>
              <a:r>
                <a:rPr lang="en-US" altLang="ko-KR" sz="1400" b="1"/>
                <a:t>,  </a:t>
              </a:r>
              <a:r>
                <a:rPr lang="en-US" altLang="ko-KR" sz="1400" b="1">
                  <a:highlight>
                    <a:srgbClr val="FFFF00"/>
                  </a:highlight>
                </a:rPr>
                <a:t>&lt;b&gt; </a:t>
              </a:r>
              <a:r>
                <a:rPr lang="ko-KR" altLang="en-US" sz="1400" b="1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&lt;/b&gt;</a:t>
              </a:r>
              <a:endParaRPr lang="en-US" altLang="ko-KR" sz="1400">
                <a:highlight>
                  <a:srgbClr val="FFFF00"/>
                </a:highlight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&lt;strong&gt; - </a:t>
              </a:r>
              <a:r>
                <a:rPr lang="ko-KR" altLang="en-US" sz="1400"/>
                <a:t>중요한 내용이라서 강조해야 할 때</a:t>
              </a:r>
              <a:endParaRPr lang="en-US" altLang="ko-KR" sz="1400" b="1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/>
                <a:t>&lt;b&gt; - </a:t>
              </a:r>
              <a:r>
                <a:rPr lang="ko-KR" altLang="en-US" sz="1400"/>
                <a:t>단순히 굵게 표시할 때</a:t>
              </a: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4" y="2937431"/>
              <a:ext cx="308047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&lt;strong&gt;, &lt;b&gt;</a:t>
              </a:r>
              <a:r>
                <a:rPr lang="ko-KR" altLang="en-US" sz="1600" b="1" dirty="0"/>
                <a:t> </a:t>
              </a:r>
              <a:r>
                <a:rPr lang="en-US" altLang="ko-KR" sz="1600" b="1" dirty="0"/>
                <a:t>– </a:t>
              </a:r>
              <a:r>
                <a:rPr lang="ko-KR" altLang="en-US" sz="1600" b="1" dirty="0"/>
                <a:t>굵게</a:t>
              </a:r>
              <a:r>
                <a:rPr lang="en-US" altLang="ko-KR" sz="1600" b="1" dirty="0"/>
                <a:t> </a:t>
              </a:r>
              <a:r>
                <a:rPr lang="ko-KR" altLang="en-US" sz="1600" b="1" dirty="0"/>
                <a:t>표시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A83184-3A9B-4EA7-BB9D-79E091854B43}"/>
              </a:ext>
            </a:extLst>
          </p:cNvPr>
          <p:cNvGrpSpPr/>
          <p:nvPr/>
        </p:nvGrpSpPr>
        <p:grpSpPr>
          <a:xfrm>
            <a:off x="4644008" y="1145587"/>
            <a:ext cx="4572702" cy="2067389"/>
            <a:chOff x="6587521" y="4989819"/>
            <a:chExt cx="5100715" cy="206738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4F3C123-75CD-4B65-A995-D2BBFEC67C8D}"/>
                </a:ext>
              </a:extLst>
            </p:cNvPr>
            <p:cNvSpPr/>
            <p:nvPr/>
          </p:nvSpPr>
          <p:spPr>
            <a:xfrm>
              <a:off x="6587521" y="5204455"/>
              <a:ext cx="5100715" cy="134832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ACAA8F-2397-44C8-9E53-8D8D00AD8A7B}"/>
                </a:ext>
              </a:extLst>
            </p:cNvPr>
            <p:cNvSpPr txBox="1"/>
            <p:nvPr/>
          </p:nvSpPr>
          <p:spPr>
            <a:xfrm>
              <a:off x="6587521" y="4989819"/>
              <a:ext cx="385549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&lt;</a:t>
              </a:r>
              <a:r>
                <a:rPr lang="en-US" altLang="ko-KR" sz="1600" b="1" dirty="0" err="1"/>
                <a:t>em</a:t>
              </a:r>
              <a:r>
                <a:rPr lang="en-US" altLang="ko-KR" sz="1600" b="1" dirty="0"/>
                <a:t>&gt;, &lt;</a:t>
              </a:r>
              <a:r>
                <a:rPr lang="en-US" altLang="ko-KR" sz="1600" b="1" dirty="0" err="1"/>
                <a:t>i</a:t>
              </a:r>
              <a:r>
                <a:rPr lang="en-US" altLang="ko-KR" sz="1600" b="1" dirty="0"/>
                <a:t>&gt;</a:t>
              </a:r>
              <a:r>
                <a:rPr lang="ko-KR" altLang="en-US" sz="1600" b="1" dirty="0"/>
                <a:t> </a:t>
              </a:r>
              <a:r>
                <a:rPr lang="en-US" altLang="ko-KR" sz="1600" b="1" dirty="0"/>
                <a:t>– </a:t>
              </a:r>
              <a:r>
                <a:rPr lang="ko-KR" altLang="en-US" sz="1600" b="1" dirty="0" err="1"/>
                <a:t>이탤릭체로</a:t>
              </a:r>
              <a:r>
                <a:rPr lang="ko-KR" altLang="en-US" sz="1600" b="1" dirty="0"/>
                <a:t> 표시하기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C0BF20-FB50-4FD4-A8E8-07C68E7C529B}"/>
                </a:ext>
              </a:extLst>
            </p:cNvPr>
            <p:cNvSpPr txBox="1"/>
            <p:nvPr/>
          </p:nvSpPr>
          <p:spPr>
            <a:xfrm>
              <a:off x="6735654" y="5349048"/>
              <a:ext cx="4952582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기본형 </a:t>
              </a:r>
              <a:r>
                <a:rPr lang="en-US" altLang="ko-KR" sz="1400" dirty="0"/>
                <a:t>: </a:t>
              </a:r>
              <a:r>
                <a:rPr lang="en-US" altLang="ko-KR" sz="1400" b="1" dirty="0">
                  <a:highlight>
                    <a:srgbClr val="FFFF00"/>
                  </a:highlight>
                </a:rPr>
                <a:t>&lt;</a:t>
              </a:r>
              <a:r>
                <a:rPr lang="en-US" altLang="ko-KR" sz="1400" b="1" dirty="0" err="1">
                  <a:highlight>
                    <a:srgbClr val="FFFF00"/>
                  </a:highlight>
                </a:rPr>
                <a:t>em</a:t>
              </a:r>
              <a:r>
                <a:rPr lang="en-US" altLang="ko-KR" sz="1400" b="1" dirty="0">
                  <a:highlight>
                    <a:srgbClr val="FFFF00"/>
                  </a:highlight>
                </a:rPr>
                <a:t>&gt; </a:t>
              </a:r>
              <a:r>
                <a:rPr lang="ko-KR" altLang="en-US" sz="1400" b="1" dirty="0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 dirty="0">
                  <a:highlight>
                    <a:srgbClr val="FFFF00"/>
                  </a:highlight>
                </a:rPr>
                <a:t>&lt;/</a:t>
              </a:r>
              <a:r>
                <a:rPr lang="en-US" altLang="ko-KR" sz="1400" b="1" dirty="0" err="1">
                  <a:highlight>
                    <a:srgbClr val="FFFF00"/>
                  </a:highlight>
                </a:rPr>
                <a:t>em</a:t>
              </a:r>
              <a:r>
                <a:rPr lang="en-US" altLang="ko-KR" sz="1400" b="1" dirty="0">
                  <a:highlight>
                    <a:srgbClr val="FFFF00"/>
                  </a:highlight>
                </a:rPr>
                <a:t>&gt;</a:t>
              </a:r>
              <a:r>
                <a:rPr lang="en-US" altLang="ko-KR" sz="1400" b="1" dirty="0"/>
                <a:t>,  </a:t>
              </a:r>
              <a:r>
                <a:rPr lang="en-US" altLang="ko-KR" sz="1400" b="1" dirty="0">
                  <a:highlight>
                    <a:srgbClr val="FFFF00"/>
                  </a:highlight>
                </a:rPr>
                <a:t>&lt;</a:t>
              </a:r>
              <a:r>
                <a:rPr lang="en-US" altLang="ko-KR" sz="1400" b="1" dirty="0" err="1">
                  <a:highlight>
                    <a:srgbClr val="FFFF00"/>
                  </a:highlight>
                </a:rPr>
                <a:t>i</a:t>
              </a:r>
              <a:r>
                <a:rPr lang="en-US" altLang="ko-KR" sz="1400" b="1" dirty="0">
                  <a:highlight>
                    <a:srgbClr val="FFFF00"/>
                  </a:highlight>
                </a:rPr>
                <a:t>&gt; </a:t>
              </a:r>
              <a:r>
                <a:rPr lang="ko-KR" altLang="en-US" sz="1400" b="1" dirty="0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 dirty="0">
                  <a:highlight>
                    <a:srgbClr val="FFFF00"/>
                  </a:highlight>
                </a:rPr>
                <a:t>&lt;/</a:t>
              </a:r>
              <a:r>
                <a:rPr lang="en-US" altLang="ko-KR" sz="1400" b="1" dirty="0" err="1">
                  <a:highlight>
                    <a:srgbClr val="FFFF00"/>
                  </a:highlight>
                </a:rPr>
                <a:t>i</a:t>
              </a:r>
              <a:r>
                <a:rPr lang="en-US" altLang="ko-KR" sz="1400" b="1" dirty="0">
                  <a:highlight>
                    <a:srgbClr val="FFFF00"/>
                  </a:highlight>
                </a:rPr>
                <a:t>&gt;</a:t>
              </a:r>
              <a:endParaRPr lang="en-US" altLang="ko-KR" sz="1400" dirty="0">
                <a:highlight>
                  <a:srgbClr val="FFFF00"/>
                </a:highlight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&lt;</a:t>
              </a:r>
              <a:r>
                <a:rPr lang="en-US" altLang="ko-KR" sz="1400" dirty="0" err="1"/>
                <a:t>em</a:t>
              </a:r>
              <a:r>
                <a:rPr lang="en-US" altLang="ko-KR" sz="1400" dirty="0"/>
                <a:t>&gt; - </a:t>
              </a:r>
              <a:r>
                <a:rPr lang="ko-KR" altLang="en-US" sz="1400" dirty="0"/>
                <a:t>흐름상 특정 부분을 강조하고 싶을 때</a:t>
              </a:r>
              <a:endParaRPr lang="en-US" altLang="ko-KR" sz="14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&lt;</a:t>
              </a:r>
              <a:r>
                <a:rPr lang="en-US" altLang="ko-KR" sz="1400" dirty="0" err="1"/>
                <a:t>i</a:t>
              </a:r>
              <a:r>
                <a:rPr lang="en-US" altLang="ko-KR" sz="1400" dirty="0"/>
                <a:t>&gt; - </a:t>
              </a:r>
              <a:r>
                <a:rPr lang="ko-KR" altLang="en-US" sz="1400" dirty="0"/>
                <a:t>단순히</a:t>
              </a:r>
              <a:r>
                <a:rPr lang="en-US" altLang="ko-KR" sz="1400" dirty="0"/>
                <a:t> </a:t>
              </a:r>
              <a:r>
                <a:rPr lang="ko-KR" altLang="en-US" sz="1400" dirty="0" err="1"/>
                <a:t>이탤릭체로</a:t>
              </a:r>
              <a:r>
                <a:rPr lang="ko-KR" altLang="en-US" sz="1400" dirty="0"/>
                <a:t> 표시할 때</a:t>
              </a:r>
              <a:endParaRPr lang="en-US" altLang="ko-KR" sz="12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EA9D049-009C-43F2-9612-7D4EA461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4509120"/>
            <a:ext cx="4199181" cy="21602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618CE0D-DF72-4728-A7CC-E4BC3335B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246" y="4507185"/>
            <a:ext cx="4698225" cy="20609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B7B088E-E185-4DE8-B6CB-6618624FBD86}"/>
              </a:ext>
            </a:extLst>
          </p:cNvPr>
          <p:cNvSpPr txBox="1"/>
          <p:nvPr/>
        </p:nvSpPr>
        <p:spPr>
          <a:xfrm>
            <a:off x="179512" y="2603903"/>
            <a:ext cx="4320480" cy="138499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이라 불린다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한라봉과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귤을 교배한 것으로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비타민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&lt;strong&gt;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혈액순환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&lt;/strong&gt;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등에 좋은 것으로 알려져 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6B56C2-565B-4B0C-BEF9-1D42E1353CBA}"/>
              </a:ext>
            </a:extLst>
          </p:cNvPr>
          <p:cNvSpPr txBox="1"/>
          <p:nvPr/>
        </p:nvSpPr>
        <p:spPr>
          <a:xfrm>
            <a:off x="4644009" y="2932537"/>
            <a:ext cx="4428686" cy="138499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이라 불린다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한라봉과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귤을 교배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 것으로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&lt;strong&gt;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혈액순환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&lt;/strong&gt;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등에 좋은 것으로 알려져 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276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04-1 </a:t>
            </a:r>
            <a:r>
              <a:rPr lang="ko-KR" altLang="en-US" dirty="0"/>
              <a:t>텍스트 태그 알아보기</a:t>
            </a:r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 txBox="1">
            <a:spLocks/>
          </p:cNvSpPr>
          <p:nvPr/>
        </p:nvSpPr>
        <p:spPr bwMode="auto">
          <a:xfrm>
            <a:off x="403920" y="938214"/>
            <a:ext cx="8640960" cy="51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2000" dirty="0" err="1">
                <a:latin typeface="Tahoma" pitchFamily="34" charset="0"/>
              </a:rPr>
              <a:t>위지윅과</a:t>
            </a:r>
            <a:r>
              <a:rPr lang="ko-KR" altLang="en-US" sz="2000" dirty="0">
                <a:latin typeface="Tahoma" pitchFamily="34" charset="0"/>
              </a:rPr>
              <a:t> 특수문자</a:t>
            </a:r>
          </a:p>
        </p:txBody>
      </p:sp>
      <p:grpSp>
        <p:nvGrpSpPr>
          <p:cNvPr id="109" name="Group 91"/>
          <p:cNvGrpSpPr>
            <a:grpSpLocks/>
          </p:cNvGrpSpPr>
          <p:nvPr/>
        </p:nvGrpSpPr>
        <p:grpSpPr bwMode="auto">
          <a:xfrm>
            <a:off x="515169" y="1484784"/>
            <a:ext cx="6721127" cy="416856"/>
            <a:chOff x="147" y="1248"/>
            <a:chExt cx="5373" cy="288"/>
          </a:xfrm>
        </p:grpSpPr>
        <p:grpSp>
          <p:nvGrpSpPr>
            <p:cNvPr id="180" name="Group 29"/>
            <p:cNvGrpSpPr>
              <a:grpSpLocks/>
            </p:cNvGrpSpPr>
            <p:nvPr/>
          </p:nvGrpSpPr>
          <p:grpSpPr bwMode="auto">
            <a:xfrm>
              <a:off x="147" y="1248"/>
              <a:ext cx="1001" cy="288"/>
              <a:chOff x="0" y="0"/>
              <a:chExt cx="1173" cy="324"/>
            </a:xfrm>
          </p:grpSpPr>
          <p:sp>
            <p:nvSpPr>
              <p:cNvPr id="187" name="Rectangle 4"/>
              <p:cNvSpPr>
                <a:spLocks noChangeArrowheads="1"/>
              </p:cNvSpPr>
              <p:nvPr/>
            </p:nvSpPr>
            <p:spPr bwMode="auto">
              <a:xfrm>
                <a:off x="30" y="30"/>
                <a:ext cx="1113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문자 </a:t>
                </a:r>
                <a:r>
                  <a:rPr lang="ko-KR" altLang="en-US" sz="1400" dirty="0" err="1">
                    <a:solidFill>
                      <a:srgbClr val="00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엔티티</a:t>
                </a:r>
                <a:endParaRPr lang="ko-KR" altLang="en-US" sz="14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88" name="Rectangle 2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173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1" name="Group 31"/>
            <p:cNvGrpSpPr>
              <a:grpSpLocks/>
            </p:cNvGrpSpPr>
            <p:nvPr/>
          </p:nvGrpSpPr>
          <p:grpSpPr bwMode="auto">
            <a:xfrm>
              <a:off x="1148" y="1248"/>
              <a:ext cx="497" cy="288"/>
              <a:chOff x="1173" y="0"/>
              <a:chExt cx="581" cy="324"/>
            </a:xfrm>
          </p:grpSpPr>
          <p:sp>
            <p:nvSpPr>
              <p:cNvPr id="185" name="Rectangle 5"/>
              <p:cNvSpPr>
                <a:spLocks noChangeArrowheads="1"/>
              </p:cNvSpPr>
              <p:nvPr/>
            </p:nvSpPr>
            <p:spPr bwMode="auto">
              <a:xfrm>
                <a:off x="1203" y="30"/>
                <a:ext cx="521" cy="26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결과</a:t>
                </a:r>
                <a:endParaRPr lang="ko-KR" altLang="en-US" sz="14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86" name="Rectangle 30"/>
              <p:cNvSpPr>
                <a:spLocks noChangeArrowheads="1"/>
              </p:cNvSpPr>
              <p:nvPr/>
            </p:nvSpPr>
            <p:spPr bwMode="auto">
              <a:xfrm>
                <a:off x="1173" y="0"/>
                <a:ext cx="581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2" name="Group 33"/>
            <p:cNvGrpSpPr>
              <a:grpSpLocks/>
            </p:cNvGrpSpPr>
            <p:nvPr/>
          </p:nvGrpSpPr>
          <p:grpSpPr bwMode="auto">
            <a:xfrm>
              <a:off x="1645" y="1248"/>
              <a:ext cx="3875" cy="288"/>
              <a:chOff x="1754" y="0"/>
              <a:chExt cx="4086" cy="324"/>
            </a:xfrm>
          </p:grpSpPr>
          <p:sp>
            <p:nvSpPr>
              <p:cNvPr id="183" name="Rectangle 6"/>
              <p:cNvSpPr>
                <a:spLocks noChangeArrowheads="1"/>
              </p:cNvSpPr>
              <p:nvPr/>
            </p:nvSpPr>
            <p:spPr bwMode="auto">
              <a:xfrm>
                <a:off x="1784" y="30"/>
                <a:ext cx="4026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설명</a:t>
                </a:r>
                <a:endParaRPr lang="ko-KR" altLang="en-US" sz="14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84" name="Rectangle 32"/>
              <p:cNvSpPr>
                <a:spLocks noChangeArrowheads="1"/>
              </p:cNvSpPr>
              <p:nvPr/>
            </p:nvSpPr>
            <p:spPr bwMode="auto">
              <a:xfrm>
                <a:off x="1754" y="0"/>
                <a:ext cx="4086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0" name="Group 84"/>
          <p:cNvGrpSpPr>
            <a:grpSpLocks/>
          </p:cNvGrpSpPr>
          <p:nvPr/>
        </p:nvGrpSpPr>
        <p:grpSpPr bwMode="auto">
          <a:xfrm>
            <a:off x="515169" y="1901640"/>
            <a:ext cx="6721127" cy="468963"/>
            <a:chOff x="147" y="1540"/>
            <a:chExt cx="5373" cy="324"/>
          </a:xfrm>
        </p:grpSpPr>
        <p:grpSp>
          <p:nvGrpSpPr>
            <p:cNvPr id="171" name="Group 35"/>
            <p:cNvGrpSpPr>
              <a:grpSpLocks/>
            </p:cNvGrpSpPr>
            <p:nvPr/>
          </p:nvGrpSpPr>
          <p:grpSpPr bwMode="auto">
            <a:xfrm>
              <a:off x="147" y="1540"/>
              <a:ext cx="1001" cy="324"/>
              <a:chOff x="0" y="384"/>
              <a:chExt cx="1173" cy="324"/>
            </a:xfrm>
          </p:grpSpPr>
          <p:sp>
            <p:nvSpPr>
              <p:cNvPr id="178" name="Rectangle 7"/>
              <p:cNvSpPr>
                <a:spLocks noChangeArrowheads="1"/>
              </p:cNvSpPr>
              <p:nvPr/>
            </p:nvSpPr>
            <p:spPr bwMode="auto">
              <a:xfrm>
                <a:off x="30" y="414"/>
                <a:ext cx="1113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</a:rPr>
                  <a:t>&amp;nbsp;</a:t>
                </a:r>
                <a:endParaRPr lang="en-US" altLang="ko-K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Rectangle 34"/>
              <p:cNvSpPr>
                <a:spLocks noChangeArrowheads="1"/>
              </p:cNvSpPr>
              <p:nvPr/>
            </p:nvSpPr>
            <p:spPr bwMode="auto">
              <a:xfrm>
                <a:off x="0" y="384"/>
                <a:ext cx="1173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2" name="Group 37"/>
            <p:cNvGrpSpPr>
              <a:grpSpLocks/>
            </p:cNvGrpSpPr>
            <p:nvPr/>
          </p:nvGrpSpPr>
          <p:grpSpPr bwMode="auto">
            <a:xfrm>
              <a:off x="1148" y="1540"/>
              <a:ext cx="497" cy="324"/>
              <a:chOff x="1173" y="384"/>
              <a:chExt cx="581" cy="324"/>
            </a:xfrm>
          </p:grpSpPr>
          <p:sp>
            <p:nvSpPr>
              <p:cNvPr id="176" name="Rectangle 8"/>
              <p:cNvSpPr>
                <a:spLocks noChangeArrowheads="1"/>
              </p:cNvSpPr>
              <p:nvPr/>
            </p:nvSpPr>
            <p:spPr bwMode="auto">
              <a:xfrm>
                <a:off x="1203" y="414"/>
                <a:ext cx="521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  <a:latin typeface="Times New Roman" pitchFamily="18" charset="0"/>
                  </a:rPr>
                  <a:t> </a:t>
                </a:r>
                <a:endParaRPr lang="en-US" altLang="ko-KR" sz="1400">
                  <a:solidFill>
                    <a:srgbClr val="000000"/>
                  </a:solidFill>
                </a:endParaRPr>
              </a:p>
              <a:p>
                <a:pPr fontAlgn="base" latinLnBrk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Rectangle 36"/>
              <p:cNvSpPr>
                <a:spLocks noChangeArrowheads="1"/>
              </p:cNvSpPr>
              <p:nvPr/>
            </p:nvSpPr>
            <p:spPr bwMode="auto">
              <a:xfrm>
                <a:off x="1173" y="384"/>
                <a:ext cx="581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3" name="Group 39"/>
            <p:cNvGrpSpPr>
              <a:grpSpLocks/>
            </p:cNvGrpSpPr>
            <p:nvPr/>
          </p:nvGrpSpPr>
          <p:grpSpPr bwMode="auto">
            <a:xfrm>
              <a:off x="1645" y="1540"/>
              <a:ext cx="3875" cy="324"/>
              <a:chOff x="1754" y="384"/>
              <a:chExt cx="4086" cy="324"/>
            </a:xfrm>
          </p:grpSpPr>
          <p:sp>
            <p:nvSpPr>
              <p:cNvPr id="174" name="Rectangle 9"/>
              <p:cNvSpPr>
                <a:spLocks noChangeArrowheads="1"/>
              </p:cNvSpPr>
              <p:nvPr/>
            </p:nvSpPr>
            <p:spPr bwMode="auto">
              <a:xfrm>
                <a:off x="1784" y="414"/>
                <a:ext cx="4026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</a:rPr>
                  <a:t>non-breaking space</a:t>
                </a:r>
                <a:r>
                  <a:rPr lang="ko-KR" altLang="en-US" sz="1400">
                    <a:solidFill>
                      <a:srgbClr val="000000"/>
                    </a:solidFill>
                  </a:rPr>
                  <a:t>의 약어</a:t>
                </a:r>
                <a:r>
                  <a:rPr lang="en-US" altLang="ko-KR" sz="1400">
                    <a:solidFill>
                      <a:srgbClr val="000000"/>
                    </a:solidFill>
                  </a:rPr>
                  <a:t>. </a:t>
                </a:r>
                <a:r>
                  <a:rPr lang="ko-KR" altLang="en-US" sz="1400">
                    <a:solidFill>
                      <a:srgbClr val="000000"/>
                    </a:solidFill>
                  </a:rPr>
                  <a:t>공백문자 하나를 추가한다</a:t>
                </a:r>
                <a:r>
                  <a:rPr lang="en-US" altLang="ko-KR" sz="1400">
                    <a:solidFill>
                      <a:srgbClr val="000000"/>
                    </a:solidFill>
                  </a:rPr>
                  <a:t>.</a:t>
                </a:r>
                <a:endParaRPr lang="en-US" altLang="ko-K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Rectangle 38"/>
              <p:cNvSpPr>
                <a:spLocks noChangeArrowheads="1"/>
              </p:cNvSpPr>
              <p:nvPr/>
            </p:nvSpPr>
            <p:spPr bwMode="auto">
              <a:xfrm>
                <a:off x="1754" y="384"/>
                <a:ext cx="4086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1" name="Group 90"/>
          <p:cNvGrpSpPr>
            <a:grpSpLocks/>
          </p:cNvGrpSpPr>
          <p:nvPr/>
        </p:nvGrpSpPr>
        <p:grpSpPr bwMode="auto">
          <a:xfrm>
            <a:off x="515169" y="2370602"/>
            <a:ext cx="6721127" cy="468963"/>
            <a:chOff x="147" y="1925"/>
            <a:chExt cx="5373" cy="324"/>
          </a:xfrm>
        </p:grpSpPr>
        <p:grpSp>
          <p:nvGrpSpPr>
            <p:cNvPr id="162" name="Group 41"/>
            <p:cNvGrpSpPr>
              <a:grpSpLocks/>
            </p:cNvGrpSpPr>
            <p:nvPr/>
          </p:nvGrpSpPr>
          <p:grpSpPr bwMode="auto">
            <a:xfrm>
              <a:off x="147" y="1925"/>
              <a:ext cx="1001" cy="324"/>
              <a:chOff x="0" y="768"/>
              <a:chExt cx="1173" cy="324"/>
            </a:xfrm>
          </p:grpSpPr>
          <p:sp>
            <p:nvSpPr>
              <p:cNvPr id="169" name="Rectangle 10"/>
              <p:cNvSpPr>
                <a:spLocks noChangeArrowheads="1"/>
              </p:cNvSpPr>
              <p:nvPr/>
            </p:nvSpPr>
            <p:spPr bwMode="auto">
              <a:xfrm>
                <a:off x="30" y="798"/>
                <a:ext cx="1113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</a:rPr>
                  <a:t>&amp;lt;</a:t>
                </a:r>
                <a:endParaRPr lang="en-US" altLang="ko-K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Rectangle 40"/>
              <p:cNvSpPr>
                <a:spLocks noChangeArrowheads="1"/>
              </p:cNvSpPr>
              <p:nvPr/>
            </p:nvSpPr>
            <p:spPr bwMode="auto">
              <a:xfrm>
                <a:off x="0" y="768"/>
                <a:ext cx="1173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3" name="Group 43"/>
            <p:cNvGrpSpPr>
              <a:grpSpLocks/>
            </p:cNvGrpSpPr>
            <p:nvPr/>
          </p:nvGrpSpPr>
          <p:grpSpPr bwMode="auto">
            <a:xfrm>
              <a:off x="1148" y="1925"/>
              <a:ext cx="497" cy="324"/>
              <a:chOff x="1173" y="768"/>
              <a:chExt cx="581" cy="324"/>
            </a:xfrm>
          </p:grpSpPr>
          <p:sp>
            <p:nvSpPr>
              <p:cNvPr id="167" name="Rectangle 11"/>
              <p:cNvSpPr>
                <a:spLocks noChangeArrowheads="1"/>
              </p:cNvSpPr>
              <p:nvPr/>
            </p:nvSpPr>
            <p:spPr bwMode="auto">
              <a:xfrm>
                <a:off x="1203" y="798"/>
                <a:ext cx="521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</a:rPr>
                  <a:t>&lt;</a:t>
                </a:r>
              </a:p>
              <a:p>
                <a:pPr fontAlgn="base" latinLnBrk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Rectangle 42"/>
              <p:cNvSpPr>
                <a:spLocks noChangeArrowheads="1"/>
              </p:cNvSpPr>
              <p:nvPr/>
            </p:nvSpPr>
            <p:spPr bwMode="auto">
              <a:xfrm>
                <a:off x="1173" y="768"/>
                <a:ext cx="581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4" name="Group 45"/>
            <p:cNvGrpSpPr>
              <a:grpSpLocks/>
            </p:cNvGrpSpPr>
            <p:nvPr/>
          </p:nvGrpSpPr>
          <p:grpSpPr bwMode="auto">
            <a:xfrm>
              <a:off x="1645" y="1925"/>
              <a:ext cx="3875" cy="324"/>
              <a:chOff x="1754" y="768"/>
              <a:chExt cx="4086" cy="324"/>
            </a:xfrm>
          </p:grpSpPr>
          <p:sp>
            <p:nvSpPr>
              <p:cNvPr id="165" name="Rectangle 12"/>
              <p:cNvSpPr>
                <a:spLocks noChangeArrowheads="1"/>
              </p:cNvSpPr>
              <p:nvPr/>
            </p:nvSpPr>
            <p:spPr bwMode="auto">
              <a:xfrm>
                <a:off x="1784" y="798"/>
                <a:ext cx="4026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</a:rPr>
                  <a:t>Less than </a:t>
                </a:r>
                <a:r>
                  <a:rPr lang="ko-KR" altLang="en-US" sz="1400">
                    <a:solidFill>
                      <a:srgbClr val="000000"/>
                    </a:solidFill>
                  </a:rPr>
                  <a:t>의 약어</a:t>
                </a:r>
                <a:r>
                  <a:rPr lang="en-US" altLang="ko-KR" sz="1400">
                    <a:solidFill>
                      <a:srgbClr val="000000"/>
                    </a:solidFill>
                  </a:rPr>
                  <a:t>. &lt;</a:t>
                </a:r>
                <a:r>
                  <a:rPr lang="ko-KR" altLang="en-US" sz="1400">
                    <a:solidFill>
                      <a:srgbClr val="000000"/>
                    </a:solidFill>
                  </a:rPr>
                  <a:t>를 표시한다</a:t>
                </a:r>
                <a:r>
                  <a:rPr lang="en-US" altLang="ko-KR" sz="1400">
                    <a:solidFill>
                      <a:srgbClr val="000000"/>
                    </a:solidFill>
                  </a:rPr>
                  <a:t>.</a:t>
                </a:r>
                <a:endParaRPr lang="en-US" altLang="ko-K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Rectangle 44"/>
              <p:cNvSpPr>
                <a:spLocks noChangeArrowheads="1"/>
              </p:cNvSpPr>
              <p:nvPr/>
            </p:nvSpPr>
            <p:spPr bwMode="auto">
              <a:xfrm>
                <a:off x="1754" y="768"/>
                <a:ext cx="4086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2" name="Group 89"/>
          <p:cNvGrpSpPr>
            <a:grpSpLocks/>
          </p:cNvGrpSpPr>
          <p:nvPr/>
        </p:nvGrpSpPr>
        <p:grpSpPr bwMode="auto">
          <a:xfrm>
            <a:off x="515169" y="2836670"/>
            <a:ext cx="6721127" cy="470411"/>
            <a:chOff x="147" y="2309"/>
            <a:chExt cx="5373" cy="325"/>
          </a:xfrm>
        </p:grpSpPr>
        <p:grpSp>
          <p:nvGrpSpPr>
            <p:cNvPr id="153" name="Group 47"/>
            <p:cNvGrpSpPr>
              <a:grpSpLocks/>
            </p:cNvGrpSpPr>
            <p:nvPr/>
          </p:nvGrpSpPr>
          <p:grpSpPr bwMode="auto">
            <a:xfrm>
              <a:off x="147" y="2309"/>
              <a:ext cx="1001" cy="325"/>
              <a:chOff x="0" y="1152"/>
              <a:chExt cx="1173" cy="324"/>
            </a:xfrm>
          </p:grpSpPr>
          <p:sp>
            <p:nvSpPr>
              <p:cNvPr id="160" name="Rectangle 13"/>
              <p:cNvSpPr>
                <a:spLocks noChangeArrowheads="1"/>
              </p:cNvSpPr>
              <p:nvPr/>
            </p:nvSpPr>
            <p:spPr bwMode="auto">
              <a:xfrm>
                <a:off x="30" y="1182"/>
                <a:ext cx="1113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</a:rPr>
                  <a:t>&amp;gt;</a:t>
                </a:r>
                <a:endParaRPr lang="en-US" altLang="ko-K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Rectangle 46"/>
              <p:cNvSpPr>
                <a:spLocks noChangeArrowheads="1"/>
              </p:cNvSpPr>
              <p:nvPr/>
            </p:nvSpPr>
            <p:spPr bwMode="auto">
              <a:xfrm>
                <a:off x="0" y="1152"/>
                <a:ext cx="1173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4" name="Group 49"/>
            <p:cNvGrpSpPr>
              <a:grpSpLocks/>
            </p:cNvGrpSpPr>
            <p:nvPr/>
          </p:nvGrpSpPr>
          <p:grpSpPr bwMode="auto">
            <a:xfrm>
              <a:off x="1148" y="2309"/>
              <a:ext cx="497" cy="325"/>
              <a:chOff x="1173" y="1152"/>
              <a:chExt cx="581" cy="324"/>
            </a:xfrm>
          </p:grpSpPr>
          <p:sp>
            <p:nvSpPr>
              <p:cNvPr id="158" name="Rectangle 14"/>
              <p:cNvSpPr>
                <a:spLocks noChangeArrowheads="1"/>
              </p:cNvSpPr>
              <p:nvPr/>
            </p:nvSpPr>
            <p:spPr bwMode="auto">
              <a:xfrm>
                <a:off x="1203" y="1182"/>
                <a:ext cx="521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</a:rPr>
                  <a:t>&gt;</a:t>
                </a:r>
              </a:p>
              <a:p>
                <a:pPr fontAlgn="base" latinLnBrk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Rectangle 48"/>
              <p:cNvSpPr>
                <a:spLocks noChangeArrowheads="1"/>
              </p:cNvSpPr>
              <p:nvPr/>
            </p:nvSpPr>
            <p:spPr bwMode="auto">
              <a:xfrm>
                <a:off x="1173" y="1152"/>
                <a:ext cx="581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5" name="Group 51"/>
            <p:cNvGrpSpPr>
              <a:grpSpLocks/>
            </p:cNvGrpSpPr>
            <p:nvPr/>
          </p:nvGrpSpPr>
          <p:grpSpPr bwMode="auto">
            <a:xfrm>
              <a:off x="1645" y="2309"/>
              <a:ext cx="3875" cy="325"/>
              <a:chOff x="1754" y="1152"/>
              <a:chExt cx="4086" cy="324"/>
            </a:xfrm>
          </p:grpSpPr>
          <p:sp>
            <p:nvSpPr>
              <p:cNvPr id="156" name="Rectangle 15"/>
              <p:cNvSpPr>
                <a:spLocks noChangeArrowheads="1"/>
              </p:cNvSpPr>
              <p:nvPr/>
            </p:nvSpPr>
            <p:spPr bwMode="auto">
              <a:xfrm>
                <a:off x="1784" y="1182"/>
                <a:ext cx="4026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</a:rPr>
                  <a:t>Greater than</a:t>
                </a:r>
                <a:r>
                  <a:rPr lang="ko-KR" altLang="en-US" sz="1400">
                    <a:solidFill>
                      <a:srgbClr val="000000"/>
                    </a:solidFill>
                  </a:rPr>
                  <a:t>의 약어</a:t>
                </a:r>
                <a:r>
                  <a:rPr lang="en-US" altLang="ko-KR" sz="1400">
                    <a:solidFill>
                      <a:srgbClr val="000000"/>
                    </a:solidFill>
                  </a:rPr>
                  <a:t>. &gt;</a:t>
                </a:r>
                <a:r>
                  <a:rPr lang="ko-KR" altLang="en-US" sz="1400">
                    <a:solidFill>
                      <a:srgbClr val="000000"/>
                    </a:solidFill>
                  </a:rPr>
                  <a:t>를 표시한다</a:t>
                </a:r>
                <a:r>
                  <a:rPr lang="en-US" altLang="ko-KR" sz="1400">
                    <a:solidFill>
                      <a:srgbClr val="000000"/>
                    </a:solidFill>
                  </a:rPr>
                  <a:t>.</a:t>
                </a:r>
                <a:endParaRPr lang="en-US" altLang="ko-K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Rectangle 50"/>
              <p:cNvSpPr>
                <a:spLocks noChangeArrowheads="1"/>
              </p:cNvSpPr>
              <p:nvPr/>
            </p:nvSpPr>
            <p:spPr bwMode="auto">
              <a:xfrm>
                <a:off x="1754" y="1152"/>
                <a:ext cx="4086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3" name="Group 88"/>
          <p:cNvGrpSpPr>
            <a:grpSpLocks/>
          </p:cNvGrpSpPr>
          <p:nvPr/>
        </p:nvGrpSpPr>
        <p:grpSpPr bwMode="auto">
          <a:xfrm>
            <a:off x="515169" y="3307081"/>
            <a:ext cx="6721127" cy="470411"/>
            <a:chOff x="147" y="2694"/>
            <a:chExt cx="5373" cy="325"/>
          </a:xfrm>
        </p:grpSpPr>
        <p:grpSp>
          <p:nvGrpSpPr>
            <p:cNvPr id="144" name="Group 53"/>
            <p:cNvGrpSpPr>
              <a:grpSpLocks/>
            </p:cNvGrpSpPr>
            <p:nvPr/>
          </p:nvGrpSpPr>
          <p:grpSpPr bwMode="auto">
            <a:xfrm>
              <a:off x="147" y="2694"/>
              <a:ext cx="1001" cy="325"/>
              <a:chOff x="0" y="1536"/>
              <a:chExt cx="1173" cy="324"/>
            </a:xfrm>
          </p:grpSpPr>
          <p:sp>
            <p:nvSpPr>
              <p:cNvPr id="151" name="Rectangle 16"/>
              <p:cNvSpPr>
                <a:spLocks noChangeArrowheads="1"/>
              </p:cNvSpPr>
              <p:nvPr/>
            </p:nvSpPr>
            <p:spPr bwMode="auto">
              <a:xfrm>
                <a:off x="30" y="1566"/>
                <a:ext cx="1113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</a:rPr>
                  <a:t>&amp;amp;</a:t>
                </a:r>
                <a:endParaRPr lang="en-US" altLang="ko-K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Rectangle 52"/>
              <p:cNvSpPr>
                <a:spLocks noChangeArrowheads="1"/>
              </p:cNvSpPr>
              <p:nvPr/>
            </p:nvSpPr>
            <p:spPr bwMode="auto">
              <a:xfrm>
                <a:off x="0" y="1536"/>
                <a:ext cx="1173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5" name="Group 55"/>
            <p:cNvGrpSpPr>
              <a:grpSpLocks/>
            </p:cNvGrpSpPr>
            <p:nvPr/>
          </p:nvGrpSpPr>
          <p:grpSpPr bwMode="auto">
            <a:xfrm>
              <a:off x="1148" y="2694"/>
              <a:ext cx="497" cy="325"/>
              <a:chOff x="1173" y="1536"/>
              <a:chExt cx="581" cy="324"/>
            </a:xfrm>
          </p:grpSpPr>
          <p:sp>
            <p:nvSpPr>
              <p:cNvPr id="149" name="Rectangle 17"/>
              <p:cNvSpPr>
                <a:spLocks noChangeArrowheads="1"/>
              </p:cNvSpPr>
              <p:nvPr/>
            </p:nvSpPr>
            <p:spPr bwMode="auto">
              <a:xfrm>
                <a:off x="1203" y="1566"/>
                <a:ext cx="521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</a:rPr>
                  <a:t>&amp;</a:t>
                </a:r>
              </a:p>
              <a:p>
                <a:pPr fontAlgn="base" latinLnBrk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Rectangle 54"/>
              <p:cNvSpPr>
                <a:spLocks noChangeArrowheads="1"/>
              </p:cNvSpPr>
              <p:nvPr/>
            </p:nvSpPr>
            <p:spPr bwMode="auto">
              <a:xfrm>
                <a:off x="1173" y="1536"/>
                <a:ext cx="581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6" name="Group 57"/>
            <p:cNvGrpSpPr>
              <a:grpSpLocks/>
            </p:cNvGrpSpPr>
            <p:nvPr/>
          </p:nvGrpSpPr>
          <p:grpSpPr bwMode="auto">
            <a:xfrm>
              <a:off x="1645" y="2694"/>
              <a:ext cx="3875" cy="325"/>
              <a:chOff x="1754" y="1536"/>
              <a:chExt cx="4086" cy="324"/>
            </a:xfrm>
          </p:grpSpPr>
          <p:sp>
            <p:nvSpPr>
              <p:cNvPr id="147" name="Rectangle 18"/>
              <p:cNvSpPr>
                <a:spLocks noChangeArrowheads="1"/>
              </p:cNvSpPr>
              <p:nvPr/>
            </p:nvSpPr>
            <p:spPr bwMode="auto">
              <a:xfrm>
                <a:off x="1784" y="1566"/>
                <a:ext cx="4026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</a:rPr>
                  <a:t>Ampersand</a:t>
                </a:r>
                <a:r>
                  <a:rPr lang="ko-KR" altLang="en-US" sz="1400">
                    <a:solidFill>
                      <a:srgbClr val="000000"/>
                    </a:solidFill>
                  </a:rPr>
                  <a:t>의 약어</a:t>
                </a:r>
                <a:r>
                  <a:rPr lang="en-US" altLang="ko-KR" sz="1400">
                    <a:solidFill>
                      <a:srgbClr val="000000"/>
                    </a:solidFill>
                  </a:rPr>
                  <a:t>. &amp;</a:t>
                </a:r>
                <a:r>
                  <a:rPr lang="ko-KR" altLang="en-US" sz="1400">
                    <a:solidFill>
                      <a:srgbClr val="000000"/>
                    </a:solidFill>
                  </a:rPr>
                  <a:t>부호를 표시한다</a:t>
                </a:r>
                <a:r>
                  <a:rPr lang="en-US" altLang="ko-KR" sz="1400">
                    <a:solidFill>
                      <a:srgbClr val="000000"/>
                    </a:solidFill>
                  </a:rPr>
                  <a:t>.</a:t>
                </a:r>
                <a:endParaRPr lang="en-US" altLang="ko-K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Rectangle 56"/>
              <p:cNvSpPr>
                <a:spLocks noChangeArrowheads="1"/>
              </p:cNvSpPr>
              <p:nvPr/>
            </p:nvSpPr>
            <p:spPr bwMode="auto">
              <a:xfrm>
                <a:off x="1754" y="1536"/>
                <a:ext cx="4086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4" name="Group 87"/>
          <p:cNvGrpSpPr>
            <a:grpSpLocks/>
          </p:cNvGrpSpPr>
          <p:nvPr/>
        </p:nvGrpSpPr>
        <p:grpSpPr bwMode="auto">
          <a:xfrm>
            <a:off x="515169" y="3777491"/>
            <a:ext cx="6721127" cy="468963"/>
            <a:chOff x="147" y="3079"/>
            <a:chExt cx="5373" cy="324"/>
          </a:xfrm>
        </p:grpSpPr>
        <p:grpSp>
          <p:nvGrpSpPr>
            <p:cNvPr id="135" name="Group 59"/>
            <p:cNvGrpSpPr>
              <a:grpSpLocks/>
            </p:cNvGrpSpPr>
            <p:nvPr/>
          </p:nvGrpSpPr>
          <p:grpSpPr bwMode="auto">
            <a:xfrm>
              <a:off x="147" y="3079"/>
              <a:ext cx="1001" cy="324"/>
              <a:chOff x="0" y="1920"/>
              <a:chExt cx="1173" cy="324"/>
            </a:xfrm>
          </p:grpSpPr>
          <p:sp>
            <p:nvSpPr>
              <p:cNvPr id="142" name="Rectangle 19"/>
              <p:cNvSpPr>
                <a:spLocks noChangeArrowheads="1"/>
              </p:cNvSpPr>
              <p:nvPr/>
            </p:nvSpPr>
            <p:spPr bwMode="auto">
              <a:xfrm>
                <a:off x="30" y="1950"/>
                <a:ext cx="1113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</a:rPr>
                  <a:t>&amp;quot;</a:t>
                </a:r>
                <a:endParaRPr lang="en-US" altLang="ko-K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Rectangle 58"/>
              <p:cNvSpPr>
                <a:spLocks noChangeArrowheads="1"/>
              </p:cNvSpPr>
              <p:nvPr/>
            </p:nvSpPr>
            <p:spPr bwMode="auto">
              <a:xfrm>
                <a:off x="0" y="1920"/>
                <a:ext cx="1173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6" name="Group 61"/>
            <p:cNvGrpSpPr>
              <a:grpSpLocks/>
            </p:cNvGrpSpPr>
            <p:nvPr/>
          </p:nvGrpSpPr>
          <p:grpSpPr bwMode="auto">
            <a:xfrm>
              <a:off x="1148" y="3079"/>
              <a:ext cx="497" cy="324"/>
              <a:chOff x="1173" y="1920"/>
              <a:chExt cx="581" cy="324"/>
            </a:xfrm>
          </p:grpSpPr>
          <p:sp>
            <p:nvSpPr>
              <p:cNvPr id="140" name="Rectangle 20"/>
              <p:cNvSpPr>
                <a:spLocks noChangeArrowheads="1"/>
              </p:cNvSpPr>
              <p:nvPr/>
            </p:nvSpPr>
            <p:spPr bwMode="auto">
              <a:xfrm>
                <a:off x="1203" y="1950"/>
                <a:ext cx="521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  <a:latin typeface="Times New Roman" pitchFamily="18" charset="0"/>
                  </a:rPr>
                  <a:t>“</a:t>
                </a:r>
                <a:endParaRPr lang="en-US" altLang="ko-KR" sz="1400">
                  <a:solidFill>
                    <a:srgbClr val="000000"/>
                  </a:solidFill>
                </a:endParaRPr>
              </a:p>
              <a:p>
                <a:pPr fontAlgn="base" latinLnBrk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Rectangle 60"/>
              <p:cNvSpPr>
                <a:spLocks noChangeArrowheads="1"/>
              </p:cNvSpPr>
              <p:nvPr/>
            </p:nvSpPr>
            <p:spPr bwMode="auto">
              <a:xfrm>
                <a:off x="1173" y="1920"/>
                <a:ext cx="581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7" name="Group 63"/>
            <p:cNvGrpSpPr>
              <a:grpSpLocks/>
            </p:cNvGrpSpPr>
            <p:nvPr/>
          </p:nvGrpSpPr>
          <p:grpSpPr bwMode="auto">
            <a:xfrm>
              <a:off x="1645" y="3079"/>
              <a:ext cx="3875" cy="324"/>
              <a:chOff x="1754" y="1920"/>
              <a:chExt cx="4086" cy="324"/>
            </a:xfrm>
          </p:grpSpPr>
          <p:sp>
            <p:nvSpPr>
              <p:cNvPr id="138" name="Rectangle 21"/>
              <p:cNvSpPr>
                <a:spLocks noChangeArrowheads="1"/>
              </p:cNvSpPr>
              <p:nvPr/>
            </p:nvSpPr>
            <p:spPr bwMode="auto">
              <a:xfrm>
                <a:off x="1784" y="1950"/>
                <a:ext cx="4026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</a:rPr>
                  <a:t>quotation maker</a:t>
                </a:r>
                <a:r>
                  <a:rPr lang="ko-KR" altLang="en-US" sz="1400">
                    <a:solidFill>
                      <a:srgbClr val="000000"/>
                    </a:solidFill>
                  </a:rPr>
                  <a:t>의 약어</a:t>
                </a:r>
                <a:r>
                  <a:rPr lang="en-US" altLang="ko-KR" sz="1400">
                    <a:solidFill>
                      <a:srgbClr val="000000"/>
                    </a:solidFill>
                  </a:rPr>
                  <a:t>. </a:t>
                </a:r>
                <a:r>
                  <a:rPr lang="en-US" altLang="ko-KR" sz="1400">
                    <a:solidFill>
                      <a:srgbClr val="000000"/>
                    </a:solidFill>
                    <a:latin typeface="Times New Roman" pitchFamily="18" charset="0"/>
                  </a:rPr>
                  <a:t>“</a:t>
                </a:r>
                <a:r>
                  <a:rPr lang="ko-KR" altLang="en-US" sz="1400">
                    <a:solidFill>
                      <a:srgbClr val="000000"/>
                    </a:solidFill>
                  </a:rPr>
                  <a:t>를 표시한다</a:t>
                </a:r>
                <a:r>
                  <a:rPr lang="en-US" altLang="ko-KR" sz="1400">
                    <a:solidFill>
                      <a:srgbClr val="000000"/>
                    </a:solidFill>
                  </a:rPr>
                  <a:t>.</a:t>
                </a:r>
                <a:endParaRPr lang="en-US" altLang="ko-K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62"/>
              <p:cNvSpPr>
                <a:spLocks noChangeArrowheads="1"/>
              </p:cNvSpPr>
              <p:nvPr/>
            </p:nvSpPr>
            <p:spPr bwMode="auto">
              <a:xfrm>
                <a:off x="1754" y="1920"/>
                <a:ext cx="4086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5" name="Group 86"/>
          <p:cNvGrpSpPr>
            <a:grpSpLocks/>
          </p:cNvGrpSpPr>
          <p:nvPr/>
        </p:nvGrpSpPr>
        <p:grpSpPr bwMode="auto">
          <a:xfrm>
            <a:off x="515169" y="4246454"/>
            <a:ext cx="6721127" cy="468963"/>
            <a:chOff x="147" y="3464"/>
            <a:chExt cx="5373" cy="324"/>
          </a:xfrm>
        </p:grpSpPr>
        <p:grpSp>
          <p:nvGrpSpPr>
            <p:cNvPr id="126" name="Group 65"/>
            <p:cNvGrpSpPr>
              <a:grpSpLocks/>
            </p:cNvGrpSpPr>
            <p:nvPr/>
          </p:nvGrpSpPr>
          <p:grpSpPr bwMode="auto">
            <a:xfrm>
              <a:off x="147" y="3464"/>
              <a:ext cx="1001" cy="324"/>
              <a:chOff x="0" y="2304"/>
              <a:chExt cx="1173" cy="324"/>
            </a:xfrm>
          </p:grpSpPr>
          <p:sp>
            <p:nvSpPr>
              <p:cNvPr id="133" name="Rectangle 22"/>
              <p:cNvSpPr>
                <a:spLocks noChangeArrowheads="1"/>
              </p:cNvSpPr>
              <p:nvPr/>
            </p:nvSpPr>
            <p:spPr bwMode="auto">
              <a:xfrm>
                <a:off x="30" y="2334"/>
                <a:ext cx="1113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</a:rPr>
                  <a:t>&amp;copy;</a:t>
                </a:r>
                <a:endParaRPr lang="en-US" altLang="ko-K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Rectangle 64"/>
              <p:cNvSpPr>
                <a:spLocks noChangeArrowheads="1"/>
              </p:cNvSpPr>
              <p:nvPr/>
            </p:nvSpPr>
            <p:spPr bwMode="auto">
              <a:xfrm>
                <a:off x="0" y="2304"/>
                <a:ext cx="1173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7" name="Group 67"/>
            <p:cNvGrpSpPr>
              <a:grpSpLocks/>
            </p:cNvGrpSpPr>
            <p:nvPr/>
          </p:nvGrpSpPr>
          <p:grpSpPr bwMode="auto">
            <a:xfrm>
              <a:off x="1148" y="3464"/>
              <a:ext cx="497" cy="324"/>
              <a:chOff x="1173" y="2304"/>
              <a:chExt cx="581" cy="324"/>
            </a:xfrm>
          </p:grpSpPr>
          <p:sp>
            <p:nvSpPr>
              <p:cNvPr id="131" name="Rectangle 23"/>
              <p:cNvSpPr>
                <a:spLocks noChangeArrowheads="1"/>
              </p:cNvSpPr>
              <p:nvPr/>
            </p:nvSpPr>
            <p:spPr bwMode="auto">
              <a:xfrm>
                <a:off x="1203" y="2334"/>
                <a:ext cx="521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</a:rPr>
                  <a:t>ⓒ</a:t>
                </a:r>
              </a:p>
              <a:p>
                <a:pPr fontAlgn="base" latinLnBrk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Rectangle 66"/>
              <p:cNvSpPr>
                <a:spLocks noChangeArrowheads="1"/>
              </p:cNvSpPr>
              <p:nvPr/>
            </p:nvSpPr>
            <p:spPr bwMode="auto">
              <a:xfrm>
                <a:off x="1173" y="2304"/>
                <a:ext cx="581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8" name="Group 69"/>
            <p:cNvGrpSpPr>
              <a:grpSpLocks/>
            </p:cNvGrpSpPr>
            <p:nvPr/>
          </p:nvGrpSpPr>
          <p:grpSpPr bwMode="auto">
            <a:xfrm>
              <a:off x="1645" y="3464"/>
              <a:ext cx="3875" cy="324"/>
              <a:chOff x="1754" y="2304"/>
              <a:chExt cx="4086" cy="324"/>
            </a:xfrm>
          </p:grpSpPr>
          <p:sp>
            <p:nvSpPr>
              <p:cNvPr id="129" name="Rectangle 24"/>
              <p:cNvSpPr>
                <a:spLocks noChangeArrowheads="1"/>
              </p:cNvSpPr>
              <p:nvPr/>
            </p:nvSpPr>
            <p:spPr bwMode="auto">
              <a:xfrm>
                <a:off x="1784" y="2334"/>
                <a:ext cx="4026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 dirty="0">
                    <a:solidFill>
                      <a:srgbClr val="000000"/>
                    </a:solidFill>
                  </a:rPr>
                  <a:t>Copyright</a:t>
                </a:r>
                <a:r>
                  <a:rPr lang="ko-KR" altLang="en-US" sz="1400" dirty="0">
                    <a:solidFill>
                      <a:srgbClr val="000000"/>
                    </a:solidFill>
                  </a:rPr>
                  <a:t>의 약어</a:t>
                </a:r>
                <a:r>
                  <a:rPr lang="en-US" altLang="ko-KR" sz="1400" dirty="0">
                    <a:solidFill>
                      <a:srgbClr val="000000"/>
                    </a:solidFill>
                  </a:rPr>
                  <a:t>. </a:t>
                </a:r>
                <a:r>
                  <a:rPr lang="ko-KR" altLang="en-US" sz="1400" dirty="0">
                    <a:solidFill>
                      <a:srgbClr val="000000"/>
                    </a:solidFill>
                  </a:rPr>
                  <a:t>저작권</a:t>
                </a:r>
                <a:r>
                  <a:rPr lang="en-US" altLang="ko-KR" sz="1400" dirty="0">
                    <a:solidFill>
                      <a:srgbClr val="000000"/>
                    </a:solidFill>
                  </a:rPr>
                  <a:t>,</a:t>
                </a:r>
                <a:r>
                  <a:rPr lang="ko-KR" altLang="en-US" sz="1400" dirty="0">
                    <a:solidFill>
                      <a:srgbClr val="000000"/>
                    </a:solidFill>
                  </a:rPr>
                  <a:t>판권을 표시한다</a:t>
                </a:r>
                <a:r>
                  <a:rPr lang="en-US" altLang="ko-KR" sz="1400" dirty="0">
                    <a:solidFill>
                      <a:srgbClr val="000000"/>
                    </a:solidFill>
                  </a:rPr>
                  <a:t>.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Rectangle 68"/>
              <p:cNvSpPr>
                <a:spLocks noChangeArrowheads="1"/>
              </p:cNvSpPr>
              <p:nvPr/>
            </p:nvSpPr>
            <p:spPr bwMode="auto">
              <a:xfrm>
                <a:off x="1754" y="2304"/>
                <a:ext cx="4086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6" name="Group 85"/>
          <p:cNvGrpSpPr>
            <a:grpSpLocks/>
          </p:cNvGrpSpPr>
          <p:nvPr/>
        </p:nvGrpSpPr>
        <p:grpSpPr bwMode="auto">
          <a:xfrm>
            <a:off x="515169" y="4713968"/>
            <a:ext cx="6721127" cy="470411"/>
            <a:chOff x="147" y="3848"/>
            <a:chExt cx="5373" cy="325"/>
          </a:xfrm>
        </p:grpSpPr>
        <p:grpSp>
          <p:nvGrpSpPr>
            <p:cNvPr id="117" name="Group 71"/>
            <p:cNvGrpSpPr>
              <a:grpSpLocks/>
            </p:cNvGrpSpPr>
            <p:nvPr/>
          </p:nvGrpSpPr>
          <p:grpSpPr bwMode="auto">
            <a:xfrm>
              <a:off x="147" y="3848"/>
              <a:ext cx="1001" cy="325"/>
              <a:chOff x="0" y="2688"/>
              <a:chExt cx="1173" cy="324"/>
            </a:xfrm>
          </p:grpSpPr>
          <p:sp>
            <p:nvSpPr>
              <p:cNvPr id="124" name="Rectangle 25"/>
              <p:cNvSpPr>
                <a:spLocks noChangeArrowheads="1"/>
              </p:cNvSpPr>
              <p:nvPr/>
            </p:nvSpPr>
            <p:spPr bwMode="auto">
              <a:xfrm>
                <a:off x="30" y="2718"/>
                <a:ext cx="1113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</a:rPr>
                  <a:t>&amp;trade;</a:t>
                </a:r>
                <a:endParaRPr lang="en-US" altLang="ko-K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ectangle 70"/>
              <p:cNvSpPr>
                <a:spLocks noChangeArrowheads="1"/>
              </p:cNvSpPr>
              <p:nvPr/>
            </p:nvSpPr>
            <p:spPr bwMode="auto">
              <a:xfrm>
                <a:off x="0" y="2688"/>
                <a:ext cx="1173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8" name="Group 73"/>
            <p:cNvGrpSpPr>
              <a:grpSpLocks/>
            </p:cNvGrpSpPr>
            <p:nvPr/>
          </p:nvGrpSpPr>
          <p:grpSpPr bwMode="auto">
            <a:xfrm>
              <a:off x="1148" y="3848"/>
              <a:ext cx="497" cy="325"/>
              <a:chOff x="1173" y="2688"/>
              <a:chExt cx="581" cy="324"/>
            </a:xfrm>
          </p:grpSpPr>
          <p:sp>
            <p:nvSpPr>
              <p:cNvPr id="122" name="Rectangle 26"/>
              <p:cNvSpPr>
                <a:spLocks noChangeArrowheads="1"/>
              </p:cNvSpPr>
              <p:nvPr/>
            </p:nvSpPr>
            <p:spPr bwMode="auto">
              <a:xfrm>
                <a:off x="1203" y="2718"/>
                <a:ext cx="521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  <a:latin typeface="Times New Roman" pitchFamily="18" charset="0"/>
                  </a:rPr>
                  <a:t>™</a:t>
                </a:r>
                <a:endParaRPr lang="en-US" altLang="ko-KR" sz="1400">
                  <a:solidFill>
                    <a:srgbClr val="000000"/>
                  </a:solidFill>
                </a:endParaRPr>
              </a:p>
              <a:p>
                <a:pPr fontAlgn="base" latinLnBrk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ko-K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Rectangle 72"/>
              <p:cNvSpPr>
                <a:spLocks noChangeArrowheads="1"/>
              </p:cNvSpPr>
              <p:nvPr/>
            </p:nvSpPr>
            <p:spPr bwMode="auto">
              <a:xfrm>
                <a:off x="1173" y="2688"/>
                <a:ext cx="581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9" name="Group 75"/>
            <p:cNvGrpSpPr>
              <a:grpSpLocks/>
            </p:cNvGrpSpPr>
            <p:nvPr/>
          </p:nvGrpSpPr>
          <p:grpSpPr bwMode="auto">
            <a:xfrm>
              <a:off x="1645" y="3848"/>
              <a:ext cx="3875" cy="325"/>
              <a:chOff x="1754" y="2688"/>
              <a:chExt cx="4086" cy="324"/>
            </a:xfrm>
          </p:grpSpPr>
          <p:sp>
            <p:nvSpPr>
              <p:cNvPr id="120" name="Rectangle 27"/>
              <p:cNvSpPr>
                <a:spLocks noChangeArrowheads="1"/>
              </p:cNvSpPr>
              <p:nvPr/>
            </p:nvSpPr>
            <p:spPr bwMode="auto">
              <a:xfrm>
                <a:off x="1784" y="2718"/>
                <a:ext cx="4026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eaLnBrk="1" fontAlgn="base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</a:rPr>
                  <a:t>Trademark</a:t>
                </a:r>
                <a:r>
                  <a:rPr lang="ko-KR" altLang="en-US" sz="1400">
                    <a:solidFill>
                      <a:srgbClr val="000000"/>
                    </a:solidFill>
                  </a:rPr>
                  <a:t>의 약어</a:t>
                </a:r>
                <a:r>
                  <a:rPr lang="en-US" altLang="ko-KR" sz="1400">
                    <a:solidFill>
                      <a:srgbClr val="000000"/>
                    </a:solidFill>
                  </a:rPr>
                  <a:t>. </a:t>
                </a:r>
                <a:r>
                  <a:rPr lang="ko-KR" altLang="en-US" sz="1400">
                    <a:solidFill>
                      <a:srgbClr val="000000"/>
                    </a:solidFill>
                  </a:rPr>
                  <a:t>상표를 표시한다</a:t>
                </a:r>
                <a:r>
                  <a:rPr lang="en-US" altLang="ko-KR" sz="1400">
                    <a:solidFill>
                      <a:srgbClr val="000000"/>
                    </a:solidFill>
                  </a:rPr>
                  <a:t>.</a:t>
                </a:r>
                <a:endParaRPr lang="en-US" altLang="ko-K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Rectangle 74"/>
              <p:cNvSpPr>
                <a:spLocks noChangeArrowheads="1"/>
              </p:cNvSpPr>
              <p:nvPr/>
            </p:nvSpPr>
            <p:spPr bwMode="auto">
              <a:xfrm>
                <a:off x="1754" y="2688"/>
                <a:ext cx="4086" cy="32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  <a:cs typeface="+mn-cs"/>
                  </a:defRPr>
                </a:lvl9pPr>
              </a:lstStyle>
              <a:p>
                <a:pPr algn="ctr" eaLnBrk="1" hangingPunct="1">
                  <a:buClr>
                    <a:srgbClr val="99CC00"/>
                  </a:buClr>
                  <a:buSzPct val="70000"/>
                  <a:buFont typeface="Wingdings" pitchFamily="2" charset="2"/>
                  <a:buNone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89" name="Rectangle 82"/>
          <p:cNvSpPr>
            <a:spLocks noChangeArrowheads="1"/>
          </p:cNvSpPr>
          <p:nvPr/>
        </p:nvSpPr>
        <p:spPr bwMode="auto">
          <a:xfrm>
            <a:off x="547194" y="5517232"/>
            <a:ext cx="599715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lang="ko-KR" altLang="en-US" sz="1600" dirty="0" smtClean="0"/>
              <a:t>특수문자를 이용하여 다음 문자가 브라우저에 보이도록 하세요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marL="342900" indent="-342900" eaLnBrk="1" hangingPunct="1">
              <a:lnSpc>
                <a:spcPct val="100000"/>
              </a:lnSpc>
              <a:buFont typeface="+mj-ea"/>
              <a:buAutoNum type="circleNumDbPlain"/>
            </a:pPr>
            <a:r>
              <a:rPr lang="en-US" altLang="ko-KR" sz="1600" dirty="0" smtClean="0"/>
              <a:t>9&gt;3 </a:t>
            </a:r>
          </a:p>
          <a:p>
            <a:pPr marL="342900" indent="-342900" eaLnBrk="1" hangingPunct="1">
              <a:lnSpc>
                <a:spcPct val="100000"/>
              </a:lnSpc>
              <a:buFont typeface="+mj-ea"/>
              <a:buAutoNum type="circleNumDbPlain"/>
            </a:pPr>
            <a:r>
              <a:rPr lang="en-US" altLang="ko-KR" sz="1600" dirty="0" smtClean="0"/>
              <a:t>&amp;&lt;</a:t>
            </a:r>
            <a:r>
              <a:rPr lang="en-US" altLang="ko-KR" sz="1600" dirty="0"/>
              <a:t>html</a:t>
            </a:r>
            <a:r>
              <a:rPr lang="en-US" altLang="ko-KR" sz="1600" dirty="0" smtClean="0"/>
              <a:t>&gt;</a:t>
            </a:r>
            <a:r>
              <a:rPr lang="en-US" altLang="ko-KR" sz="1600" u="sng" dirty="0" smtClean="0">
                <a:hlinkClick r:id="rId2"/>
              </a:rPr>
              <a:t>©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56420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04-1 </a:t>
            </a:r>
            <a:r>
              <a:rPr lang="ko-KR" altLang="en-US" dirty="0"/>
              <a:t>텍스트 태그 알아보기</a:t>
            </a:r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 txBox="1">
            <a:spLocks/>
          </p:cNvSpPr>
          <p:nvPr/>
        </p:nvSpPr>
        <p:spPr bwMode="auto">
          <a:xfrm>
            <a:off x="403920" y="938214"/>
            <a:ext cx="8640960" cy="51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2000" dirty="0" smtClean="0">
                <a:latin typeface="Tahoma" pitchFamily="34" charset="0"/>
              </a:rPr>
              <a:t>글꼴 관련 태그</a:t>
            </a:r>
            <a:endParaRPr lang="ko-KR" altLang="en-US" sz="2000" dirty="0">
              <a:latin typeface="Tahoma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583966"/>
              </p:ext>
            </p:extLst>
          </p:nvPr>
        </p:nvGraphicFramePr>
        <p:xfrm>
          <a:off x="827585" y="1855786"/>
          <a:ext cx="7272807" cy="410445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8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4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5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태그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설  명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결  과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0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&lt;b&gt;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0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&lt;</a:t>
                      </a:r>
                      <a:r>
                        <a:rPr lang="en-US" altLang="ko-KR" dirty="0" err="1" smtClean="0"/>
                        <a:t>i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0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&lt;u&gt;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0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&lt;strike&gt;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0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&lt;</a:t>
                      </a:r>
                      <a:r>
                        <a:rPr lang="en-US" altLang="ko-KR" dirty="0" err="1" smtClean="0"/>
                        <a:t>tt</a:t>
                      </a:r>
                      <a:r>
                        <a:rPr lang="en-US" altLang="ko-KR" dirty="0" smtClean="0"/>
                        <a:t>&gt;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0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&lt;sup&gt;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0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&lt;sub&gt;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0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&lt;big&gt;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0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&lt;small&gt;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6" name="Rectangle 8"/>
          <p:cNvSpPr>
            <a:spLocks noChangeArrowheads="1"/>
          </p:cNvSpPr>
          <p:nvPr/>
        </p:nvSpPr>
        <p:spPr bwMode="auto">
          <a:xfrm>
            <a:off x="1934677" y="2200466"/>
            <a:ext cx="3717444" cy="55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bold(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굵은 글자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  <a:endParaRPr lang="en-US" altLang="ko-KR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7" name="Rectangle 11"/>
          <p:cNvSpPr>
            <a:spLocks noChangeArrowheads="1"/>
          </p:cNvSpPr>
          <p:nvPr/>
        </p:nvSpPr>
        <p:spPr bwMode="auto">
          <a:xfrm>
            <a:off x="1934677" y="2609364"/>
            <a:ext cx="3717444" cy="55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italic(</a:t>
            </a:r>
            <a:r>
              <a:rPr lang="ko-KR" altLang="en-US" dirty="0" err="1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이탤릭체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  <a:endParaRPr lang="en-US" altLang="ko-KR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8" name="Rectangle 14"/>
          <p:cNvSpPr>
            <a:spLocks noChangeArrowheads="1"/>
          </p:cNvSpPr>
          <p:nvPr/>
        </p:nvSpPr>
        <p:spPr bwMode="auto">
          <a:xfrm>
            <a:off x="1934677" y="3006687"/>
            <a:ext cx="3717444" cy="55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underline(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밑줄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  <a:endParaRPr lang="en-US" altLang="ko-KR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9" name="Rectangle 17"/>
          <p:cNvSpPr>
            <a:spLocks noChangeArrowheads="1"/>
          </p:cNvSpPr>
          <p:nvPr/>
        </p:nvSpPr>
        <p:spPr bwMode="auto">
          <a:xfrm>
            <a:off x="1934677" y="3427160"/>
            <a:ext cx="3717444" cy="55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strike through(</a:t>
            </a:r>
            <a:r>
              <a:rPr lang="ko-KR" altLang="en-US" dirty="0" err="1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취소선을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 표시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  <a:endParaRPr lang="en-US" altLang="ko-KR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1" name="Rectangle 23"/>
          <p:cNvSpPr>
            <a:spLocks noChangeArrowheads="1"/>
          </p:cNvSpPr>
          <p:nvPr/>
        </p:nvSpPr>
        <p:spPr bwMode="auto">
          <a:xfrm>
            <a:off x="1934677" y="4253973"/>
            <a:ext cx="3717444" cy="55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superscript(</a:t>
            </a:r>
            <a:r>
              <a:rPr lang="ko-KR" altLang="en-US" dirty="0" err="1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위첨자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  <a:endParaRPr lang="en-US" altLang="ko-KR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2" name="Rectangle 26"/>
          <p:cNvSpPr>
            <a:spLocks noChangeArrowheads="1"/>
          </p:cNvSpPr>
          <p:nvPr/>
        </p:nvSpPr>
        <p:spPr bwMode="auto">
          <a:xfrm>
            <a:off x="1934677" y="4674446"/>
            <a:ext cx="3717444" cy="55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subscript(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아래첨자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  <a:endParaRPr lang="en-US" altLang="ko-KR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3" name="Rectangle 29"/>
          <p:cNvSpPr>
            <a:spLocks noChangeArrowheads="1"/>
          </p:cNvSpPr>
          <p:nvPr/>
        </p:nvSpPr>
        <p:spPr bwMode="auto">
          <a:xfrm>
            <a:off x="1934677" y="5065631"/>
            <a:ext cx="3717444" cy="60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big(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더 크게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  <a:endParaRPr lang="en-US" altLang="ko-KR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4" name="Rectangle 32"/>
          <p:cNvSpPr>
            <a:spLocks noChangeArrowheads="1"/>
          </p:cNvSpPr>
          <p:nvPr/>
        </p:nvSpPr>
        <p:spPr bwMode="auto">
          <a:xfrm>
            <a:off x="1934677" y="5467147"/>
            <a:ext cx="3717444" cy="55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small(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더 작게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  <a:endParaRPr lang="en-US" altLang="ko-KR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5" name="Rectangle 20"/>
          <p:cNvSpPr>
            <a:spLocks noChangeArrowheads="1"/>
          </p:cNvSpPr>
          <p:nvPr/>
        </p:nvSpPr>
        <p:spPr bwMode="auto">
          <a:xfrm>
            <a:off x="1929050" y="3845075"/>
            <a:ext cx="3717444" cy="554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typewriter text(</a:t>
            </a:r>
            <a:r>
              <a:rPr lang="ko-KR" altLang="en-US" dirty="0" err="1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타이핑체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)</a:t>
            </a:r>
            <a:endParaRPr lang="en-US" altLang="ko-KR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7" name="Rectangle 9"/>
          <p:cNvSpPr>
            <a:spLocks noChangeArrowheads="1"/>
          </p:cNvSpPr>
          <p:nvPr/>
        </p:nvSpPr>
        <p:spPr bwMode="auto">
          <a:xfrm>
            <a:off x="5940153" y="2310984"/>
            <a:ext cx="1898507" cy="33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bold</a:t>
            </a:r>
            <a:endParaRPr lang="en-US" altLang="ko-KR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8" name="Rectangle 12"/>
          <p:cNvSpPr>
            <a:spLocks noChangeArrowheads="1"/>
          </p:cNvSpPr>
          <p:nvPr/>
        </p:nvSpPr>
        <p:spPr bwMode="auto">
          <a:xfrm>
            <a:off x="5940153" y="2715134"/>
            <a:ext cx="1898507" cy="33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italic</a:t>
            </a:r>
            <a:endParaRPr lang="en-US" altLang="ko-KR" sz="1600" dirty="0">
              <a:solidFill>
                <a:srgbClr val="000000"/>
              </a:solidFill>
              <a:latin typeface="+mn-lt"/>
              <a:cs typeface="Times New Roman" pitchFamily="18" charset="0"/>
            </a:endParaRPr>
          </a:p>
          <a:p>
            <a:pPr algn="ctr" fontAlgn="base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9" name="Rectangle 15"/>
          <p:cNvSpPr>
            <a:spLocks noChangeArrowheads="1"/>
          </p:cNvSpPr>
          <p:nvPr/>
        </p:nvSpPr>
        <p:spPr bwMode="auto">
          <a:xfrm>
            <a:off x="5940153" y="3124294"/>
            <a:ext cx="1898507" cy="33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u="sng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underline </a:t>
            </a:r>
            <a:endParaRPr lang="en-US" altLang="ko-KR" sz="1600" dirty="0">
              <a:solidFill>
                <a:srgbClr val="000000"/>
              </a:solidFill>
              <a:latin typeface="+mn-lt"/>
              <a:cs typeface="Times New Roman" pitchFamily="18" charset="0"/>
            </a:endParaRPr>
          </a:p>
          <a:p>
            <a:pPr algn="ctr" fontAlgn="base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0" name="Rectangle 18"/>
          <p:cNvSpPr>
            <a:spLocks noChangeArrowheads="1"/>
          </p:cNvSpPr>
          <p:nvPr/>
        </p:nvSpPr>
        <p:spPr bwMode="auto">
          <a:xfrm>
            <a:off x="5940153" y="3523545"/>
            <a:ext cx="1898507" cy="33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strike="sngStrike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strike through </a:t>
            </a:r>
          </a:p>
          <a:p>
            <a:pPr algn="ctr" fontAlgn="base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1" name="Rectangle 21"/>
          <p:cNvSpPr>
            <a:spLocks noChangeArrowheads="1"/>
          </p:cNvSpPr>
          <p:nvPr/>
        </p:nvSpPr>
        <p:spPr bwMode="auto">
          <a:xfrm>
            <a:off x="5940153" y="3939160"/>
            <a:ext cx="1898507" cy="33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+mn-lt"/>
                <a:ea typeface="돋움" pitchFamily="50" charset="-127"/>
              </a:rPr>
              <a:t>typewriter text </a:t>
            </a:r>
            <a:endParaRPr lang="en-US" altLang="ko-KR" sz="1600" dirty="0">
              <a:solidFill>
                <a:srgbClr val="000000"/>
              </a:solidFill>
              <a:latin typeface="+mn-lt"/>
              <a:cs typeface="Times New Roman" pitchFamily="18" charset="0"/>
            </a:endParaRPr>
          </a:p>
          <a:p>
            <a:pPr algn="ctr" fontAlgn="base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" name="Rectangle 24"/>
          <p:cNvSpPr>
            <a:spLocks noChangeArrowheads="1"/>
          </p:cNvSpPr>
          <p:nvPr/>
        </p:nvSpPr>
        <p:spPr bwMode="auto">
          <a:xfrm>
            <a:off x="5940153" y="4292483"/>
            <a:ext cx="1898507" cy="33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aseline="30000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superscript </a:t>
            </a:r>
            <a:endParaRPr lang="en-US" altLang="ko-KR" sz="1600" dirty="0">
              <a:solidFill>
                <a:srgbClr val="000000"/>
              </a:solidFill>
              <a:latin typeface="+mn-lt"/>
              <a:cs typeface="Times New Roman" pitchFamily="18" charset="0"/>
            </a:endParaRPr>
          </a:p>
          <a:p>
            <a:pPr algn="ctr" fontAlgn="base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3" name="Rectangle 27"/>
          <p:cNvSpPr>
            <a:spLocks noChangeArrowheads="1"/>
          </p:cNvSpPr>
          <p:nvPr/>
        </p:nvSpPr>
        <p:spPr bwMode="auto">
          <a:xfrm>
            <a:off x="5940153" y="4792053"/>
            <a:ext cx="1898507" cy="33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baseline="-30000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subscript </a:t>
            </a:r>
            <a:endParaRPr lang="en-US" altLang="ko-KR" sz="1600" dirty="0">
              <a:solidFill>
                <a:srgbClr val="000000"/>
              </a:solidFill>
              <a:latin typeface="+mn-lt"/>
              <a:cs typeface="Times New Roman" pitchFamily="18" charset="0"/>
            </a:endParaRPr>
          </a:p>
          <a:p>
            <a:pPr algn="ctr" fontAlgn="base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4" name="Rectangle 30"/>
          <p:cNvSpPr>
            <a:spLocks noChangeArrowheads="1"/>
          </p:cNvSpPr>
          <p:nvPr/>
        </p:nvSpPr>
        <p:spPr bwMode="auto">
          <a:xfrm>
            <a:off x="5940153" y="5157314"/>
            <a:ext cx="1898507" cy="37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big</a:t>
            </a:r>
          </a:p>
          <a:p>
            <a:pPr algn="ctr" fontAlgn="base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5" name="Rectangle 33"/>
          <p:cNvSpPr>
            <a:spLocks noChangeArrowheads="1"/>
          </p:cNvSpPr>
          <p:nvPr/>
        </p:nvSpPr>
        <p:spPr bwMode="auto">
          <a:xfrm>
            <a:off x="5940153" y="5586699"/>
            <a:ext cx="1898507" cy="33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small</a:t>
            </a:r>
          </a:p>
          <a:p>
            <a:pPr algn="ctr" fontAlgn="base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362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04-1 </a:t>
            </a:r>
            <a:r>
              <a:rPr lang="ko-KR" altLang="en-US" dirty="0"/>
              <a:t>텍스트 태그 알아보기</a:t>
            </a:r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 txBox="1">
            <a:spLocks/>
          </p:cNvSpPr>
          <p:nvPr/>
        </p:nvSpPr>
        <p:spPr bwMode="auto">
          <a:xfrm>
            <a:off x="403920" y="938214"/>
            <a:ext cx="8640960" cy="51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2000" dirty="0" smtClean="0">
                <a:latin typeface="Tahoma" pitchFamily="34" charset="0"/>
              </a:rPr>
              <a:t>글자모양태그 연습</a:t>
            </a:r>
            <a:endParaRPr lang="ko-KR" altLang="en-US" sz="2000" dirty="0">
              <a:latin typeface="Tahoma" pitchFamily="34" charset="0"/>
            </a:endParaRPr>
          </a:p>
        </p:txBody>
      </p:sp>
      <p:pic>
        <p:nvPicPr>
          <p:cNvPr id="23" name="그림 22" descr="EMB00000ed87cb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6552728" cy="4608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657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04-2 </a:t>
            </a:r>
            <a:r>
              <a:rPr lang="ko-KR" altLang="en-US"/>
              <a:t>목록 만들기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A83184-3A9B-4EA7-BB9D-79E091854B43}"/>
              </a:ext>
            </a:extLst>
          </p:cNvPr>
          <p:cNvGrpSpPr/>
          <p:nvPr/>
        </p:nvGrpSpPr>
        <p:grpSpPr>
          <a:xfrm>
            <a:off x="107504" y="1124831"/>
            <a:ext cx="3308913" cy="4453846"/>
            <a:chOff x="6587521" y="4989819"/>
            <a:chExt cx="5100715" cy="463079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4F3C123-75CD-4B65-A995-D2BBFEC67C8D}"/>
                </a:ext>
              </a:extLst>
            </p:cNvPr>
            <p:cNvSpPr/>
            <p:nvPr/>
          </p:nvSpPr>
          <p:spPr>
            <a:xfrm>
              <a:off x="6587521" y="5204452"/>
              <a:ext cx="5100715" cy="4416163"/>
            </a:xfrm>
            <a:prstGeom prst="rect">
              <a:avLst/>
            </a:prstGeom>
            <a:noFill/>
            <a:ln w="31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ACAA8F-2397-44C8-9E53-8D8D00AD8A7B}"/>
                </a:ext>
              </a:extLst>
            </p:cNvPr>
            <p:cNvSpPr txBox="1"/>
            <p:nvPr/>
          </p:nvSpPr>
          <p:spPr>
            <a:xfrm>
              <a:off x="6838979" y="4989819"/>
              <a:ext cx="4356421" cy="3520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&lt;</a:t>
              </a:r>
              <a:r>
                <a:rPr lang="en-US" altLang="ko-KR" sz="1600" b="1" dirty="0" err="1"/>
                <a:t>ol</a:t>
              </a:r>
              <a:r>
                <a:rPr lang="en-US" altLang="ko-KR" sz="1600" b="1" dirty="0"/>
                <a:t>&gt;, &lt;li&gt; - </a:t>
              </a:r>
              <a:r>
                <a:rPr lang="ko-KR" altLang="en-US" sz="1600" b="1" dirty="0"/>
                <a:t>순서 목록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C0BF20-FB50-4FD4-A8E8-07C68E7C529B}"/>
                </a:ext>
              </a:extLst>
            </p:cNvPr>
            <p:cNvSpPr txBox="1"/>
            <p:nvPr/>
          </p:nvSpPr>
          <p:spPr>
            <a:xfrm>
              <a:off x="6587521" y="5349048"/>
              <a:ext cx="4952581" cy="3504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기본형 </a:t>
              </a:r>
              <a:r>
                <a:rPr lang="en-US" altLang="ko-KR" sz="1400" dirty="0"/>
                <a:t>: </a:t>
              </a:r>
              <a:r>
                <a:rPr lang="en-US" altLang="ko-KR" sz="1200" dirty="0">
                  <a:solidFill>
                    <a:srgbClr val="0070C0"/>
                  </a:solidFill>
                </a:rPr>
                <a:t>&lt;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ol</a:t>
              </a:r>
              <a:r>
                <a:rPr lang="en-US" altLang="ko-KR" sz="1200" dirty="0">
                  <a:solidFill>
                    <a:srgbClr val="0070C0"/>
                  </a:solidFill>
                </a:rPr>
                <a:t>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70C0"/>
                  </a:solidFill>
                </a:rPr>
                <a:t>               &lt;li&gt;</a:t>
              </a:r>
              <a:r>
                <a:rPr lang="ko-KR" altLang="en-US" sz="1200" dirty="0">
                  <a:solidFill>
                    <a:srgbClr val="0070C0"/>
                  </a:solidFill>
                </a:rPr>
                <a:t>항목 </a:t>
              </a:r>
              <a:r>
                <a:rPr lang="en-US" altLang="ko-KR" sz="1200" dirty="0">
                  <a:solidFill>
                    <a:srgbClr val="0070C0"/>
                  </a:solidFill>
                </a:rPr>
                <a:t>1&lt;/li&gt;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70C0"/>
                  </a:solidFill>
                </a:rPr>
                <a:t>               &lt;li&gt;</a:t>
              </a:r>
              <a:r>
                <a:rPr lang="ko-KR" altLang="en-US" sz="1200" dirty="0">
                  <a:solidFill>
                    <a:srgbClr val="0070C0"/>
                  </a:solidFill>
                </a:rPr>
                <a:t>항목 </a:t>
              </a:r>
              <a:r>
                <a:rPr lang="en-US" altLang="ko-KR" sz="1200" dirty="0">
                  <a:solidFill>
                    <a:srgbClr val="0070C0"/>
                  </a:solidFill>
                </a:rPr>
                <a:t>2&lt;/li&gt;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70C0"/>
                  </a:solidFill>
                </a:rPr>
                <a:t>             …….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70C0"/>
                  </a:solidFill>
                </a:rPr>
                <a:t>            &lt;/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ol</a:t>
              </a:r>
              <a:r>
                <a:rPr lang="en-US" altLang="ko-KR" sz="1200" dirty="0">
                  <a:solidFill>
                    <a:srgbClr val="0070C0"/>
                  </a:solidFill>
                </a:rPr>
                <a:t>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/>
                <a:t>  </a:t>
              </a:r>
            </a:p>
            <a:p>
              <a:pPr marL="72000" indent="-180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각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항목 앞에 숫자가 붙여짐</a:t>
              </a:r>
              <a:endParaRPr lang="en-US" altLang="ko-KR" sz="1400" dirty="0"/>
            </a:p>
            <a:p>
              <a:pPr marL="72000" indent="-180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type </a:t>
              </a:r>
              <a:r>
                <a:rPr lang="ko-KR" altLang="en-US" sz="1400" dirty="0"/>
                <a:t>속성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순서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목록의 숫자 조정</a:t>
              </a:r>
              <a:r>
                <a:rPr lang="en-US" altLang="ko-KR" sz="1400" dirty="0"/>
                <a:t/>
              </a:r>
              <a:br>
                <a:rPr lang="en-US" altLang="ko-KR" sz="1400" dirty="0"/>
              </a:br>
              <a:r>
                <a:rPr lang="en-US" altLang="ko-KR" sz="1200" dirty="0"/>
                <a:t>(1: </a:t>
              </a:r>
              <a:r>
                <a:rPr lang="ko-KR" altLang="en-US" sz="1200" dirty="0"/>
                <a:t>숫자</a:t>
              </a:r>
              <a:r>
                <a:rPr lang="en-US" altLang="ko-KR" sz="1200" dirty="0"/>
                <a:t>, a: </a:t>
              </a:r>
              <a:r>
                <a:rPr lang="ko-KR" altLang="en-US" sz="1200" dirty="0"/>
                <a:t>소문자</a:t>
              </a:r>
              <a:r>
                <a:rPr lang="en-US" altLang="ko-KR" sz="1200" dirty="0"/>
                <a:t>, A:</a:t>
              </a:r>
              <a:r>
                <a:rPr lang="ko-KR" altLang="en-US" sz="1200" dirty="0"/>
                <a:t>대문자</a:t>
              </a:r>
              <a:r>
                <a:rPr lang="en-US" altLang="ko-KR" sz="1200" dirty="0"/>
                <a:t>, i:</a:t>
              </a:r>
              <a:r>
                <a:rPr lang="ko-KR" altLang="en-US" sz="1200" dirty="0"/>
                <a:t>로마소문자</a:t>
              </a:r>
              <a:r>
                <a:rPr lang="en-US" altLang="ko-KR" sz="1200" dirty="0"/>
                <a:t>, I:</a:t>
              </a:r>
              <a:r>
                <a:rPr lang="ko-KR" altLang="en-US" sz="1200" dirty="0"/>
                <a:t>로마대문자</a:t>
              </a:r>
              <a:r>
                <a:rPr lang="en-US" altLang="ko-KR" sz="1200" dirty="0"/>
                <a:t>)</a:t>
              </a:r>
            </a:p>
            <a:p>
              <a:pPr marL="72000" indent="-180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start </a:t>
              </a:r>
              <a:r>
                <a:rPr lang="ko-KR" altLang="en-US" sz="1400" dirty="0"/>
                <a:t>속성 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목록의 시작 번호 수정</a:t>
              </a:r>
              <a:endParaRPr lang="en-US" altLang="ko-KR" sz="14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1D62875-D65C-4BEB-B96E-E2F8397A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49" y="4365104"/>
            <a:ext cx="5603537" cy="19845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5C3576-3773-4D3E-B884-468A2518F6F2}"/>
              </a:ext>
            </a:extLst>
          </p:cNvPr>
          <p:cNvSpPr txBox="1"/>
          <p:nvPr/>
        </p:nvSpPr>
        <p:spPr>
          <a:xfrm>
            <a:off x="3203849" y="1150255"/>
            <a:ext cx="5940152" cy="286232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샐러드 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레시피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재료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아보카도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샐러드 채소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올리브유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레몬즙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꿀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소금 약간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샐러드 채소를 씻고 물기를 제거한 후 준비합니다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아보카도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토마토를 먹기 좋은 크기를 썰어둡니다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 재료를 믹서에 갈아줍니다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볼에 샐러드 채소와 썰어 둔 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아보카도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토마토를 넣고 </a:t>
            </a:r>
            <a:endParaRPr lang="en-US" altLang="ko-KR" sz="1200" b="0" dirty="0" smtClean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</a:t>
            </a:r>
            <a:r>
              <a:rPr lang="ko-KR" altLang="en-US" sz="1200" b="0" dirty="0" smtClean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드레싱을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뿌리면 끝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911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04-2 </a:t>
            </a:r>
            <a:r>
              <a:rPr lang="ko-KR" altLang="en-US"/>
              <a:t>목록 만들기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179512" y="1124744"/>
            <a:ext cx="2938820" cy="2736304"/>
            <a:chOff x="6588960" y="2901094"/>
            <a:chExt cx="3918426" cy="273630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09"/>
              <a:ext cx="3918426" cy="2578189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6" y="3374136"/>
              <a:ext cx="3770290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200">
                  <a:solidFill>
                    <a:srgbClr val="0070C0"/>
                  </a:solidFill>
                </a:rPr>
                <a:t>&lt;ul&gt;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>
                  <a:solidFill>
                    <a:srgbClr val="0070C0"/>
                  </a:solidFill>
                </a:rPr>
                <a:t>               &lt;li&gt;</a:t>
              </a:r>
              <a:r>
                <a:rPr lang="ko-KR" altLang="en-US" sz="1200">
                  <a:solidFill>
                    <a:srgbClr val="0070C0"/>
                  </a:solidFill>
                </a:rPr>
                <a:t>항목 </a:t>
              </a:r>
              <a:r>
                <a:rPr lang="en-US" altLang="ko-KR" sz="1200">
                  <a:solidFill>
                    <a:srgbClr val="0070C0"/>
                  </a:solidFill>
                </a:rPr>
                <a:t>1&lt;/li&gt;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>
                  <a:solidFill>
                    <a:srgbClr val="0070C0"/>
                  </a:solidFill>
                </a:rPr>
                <a:t>               &lt;li&gt;</a:t>
              </a:r>
              <a:r>
                <a:rPr lang="ko-KR" altLang="en-US" sz="1200">
                  <a:solidFill>
                    <a:srgbClr val="0070C0"/>
                  </a:solidFill>
                </a:rPr>
                <a:t>항목 </a:t>
              </a:r>
              <a:r>
                <a:rPr lang="en-US" altLang="ko-KR" sz="1200">
                  <a:solidFill>
                    <a:srgbClr val="0070C0"/>
                  </a:solidFill>
                </a:rPr>
                <a:t>2&lt;/li&gt;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>
                  <a:solidFill>
                    <a:srgbClr val="0070C0"/>
                  </a:solidFill>
                </a:rPr>
                <a:t>             …….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>
                  <a:solidFill>
                    <a:srgbClr val="0070C0"/>
                  </a:solidFill>
                </a:rPr>
                <a:t>            &lt;/ul&gt;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</a:t>
              </a:r>
              <a:endParaRPr lang="en-US" altLang="ko-KR" sz="12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/>
                <a:t>각</a:t>
              </a:r>
              <a:r>
                <a:rPr lang="en-US" altLang="ko-KR" sz="1200"/>
                <a:t> </a:t>
              </a:r>
              <a:r>
                <a:rPr lang="ko-KR" altLang="en-US" sz="1200"/>
                <a:t>항목 앞에 불릿이 붙여짐</a:t>
              </a:r>
              <a:endParaRPr lang="en-US" altLang="ko-KR" sz="12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684971" y="2901094"/>
              <a:ext cx="377029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&lt;</a:t>
              </a:r>
              <a:r>
                <a:rPr lang="en-US" altLang="ko-KR" sz="1600" b="1" dirty="0" err="1"/>
                <a:t>ul</a:t>
              </a:r>
              <a:r>
                <a:rPr lang="en-US" altLang="ko-KR" sz="1600" b="1" dirty="0"/>
                <a:t>&gt;, &lt;li&gt; - </a:t>
              </a:r>
              <a:r>
                <a:rPr lang="ko-KR" altLang="en-US" sz="1600" b="1" dirty="0"/>
                <a:t>순서 없는 목록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D43D717-E09A-4605-A236-B0E304A0F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441" r="8471"/>
          <a:stretch/>
        </p:blipFill>
        <p:spPr>
          <a:xfrm>
            <a:off x="3347864" y="4077072"/>
            <a:ext cx="5415135" cy="24482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AF006B-C07D-4077-AAE7-FF5061C10CD9}"/>
              </a:ext>
            </a:extLst>
          </p:cNvPr>
          <p:cNvSpPr txBox="1"/>
          <p:nvPr/>
        </p:nvSpPr>
        <p:spPr>
          <a:xfrm>
            <a:off x="3244167" y="1052736"/>
            <a:ext cx="5847350" cy="286232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샐러드 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레시피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재료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아보카도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샐러드 채소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올리브유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레몬즙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꿀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소금 약간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샐러드 채소를 씻고 물기를 제거한 후 준비합니다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아보카도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토마토를 먹기 좋은 크기를 썰어둡니다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 재료를 믹서에 갈아줍니다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볼에 샐러드 채소와 썰어 둔 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아보카도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토마토를 넣고 드레싱을 뿌리면 끝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8569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C66"/>
        </a:solidFill>
        <a:ln>
          <a:noFill/>
        </a:ln>
      </a:spPr>
      <a:bodyPr rtlCol="0" anchor="ctr"/>
      <a:lstStyle>
        <a:defPPr>
          <a:defRPr sz="11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4470</TotalTime>
  <Words>1356</Words>
  <Application>Microsoft Office PowerPoint</Application>
  <PresentationFormat>화면 슬라이드 쇼(4:3)</PresentationFormat>
  <Paragraphs>408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0" baseType="lpstr">
      <vt:lpstr>D2Coding</vt:lpstr>
      <vt:lpstr>HY견고딕</vt:lpstr>
      <vt:lpstr>굴림</vt:lpstr>
      <vt:lpstr>나눔고딕</vt:lpstr>
      <vt:lpstr>돋움</vt:lpstr>
      <vt:lpstr>맑은 고딕</vt:lpstr>
      <vt:lpstr>Arial</vt:lpstr>
      <vt:lpstr>Tahoma</vt:lpstr>
      <vt:lpstr>Times New Roman</vt:lpstr>
      <vt:lpstr>Wingdings</vt:lpstr>
      <vt:lpstr>Office 테마</vt:lpstr>
      <vt:lpstr>PowerPoint 프레젠테이션</vt:lpstr>
      <vt:lpstr>04-1 텍스트 태그 알아보기</vt:lpstr>
      <vt:lpstr>04-1 텍스트 태그 알아보기</vt:lpstr>
      <vt:lpstr>04-1 텍스트 태그 알아보기</vt:lpstr>
      <vt:lpstr>04-1 텍스트 태그 알아보기</vt:lpstr>
      <vt:lpstr>04-1 텍스트 태그 알아보기</vt:lpstr>
      <vt:lpstr>04-1 텍스트 태그 알아보기</vt:lpstr>
      <vt:lpstr>04-2 목록 만들기</vt:lpstr>
      <vt:lpstr>04-2 목록 만들기</vt:lpstr>
      <vt:lpstr>04-2 목록 만들기</vt:lpstr>
      <vt:lpstr>04-2 목록 만들기</vt:lpstr>
      <vt:lpstr>04-3 표 만들기</vt:lpstr>
      <vt:lpstr>04-3 표 만들기</vt:lpstr>
      <vt:lpstr>04-3 표 만들기</vt:lpstr>
      <vt:lpstr>04-3 표 만들기</vt:lpstr>
      <vt:lpstr>04-3 표 만들기</vt:lpstr>
      <vt:lpstr>04-3 표 만들기</vt:lpstr>
      <vt:lpstr>04-3 표 만들기</vt:lpstr>
      <vt:lpstr>04-3 표 만들기</vt:lpstr>
      <vt:lpstr>04-3 표 만들기</vt:lpstr>
      <vt:lpstr>04-3 표 만들기</vt:lpstr>
      <vt:lpstr>04-3 표 만들기</vt:lpstr>
      <vt:lpstr>04-3 표 만들기</vt:lpstr>
      <vt:lpstr>04-3 표 만들기</vt:lpstr>
      <vt:lpstr>04-4 이미지 삽입하기</vt:lpstr>
      <vt:lpstr>04-4 이미지 삽입하기</vt:lpstr>
      <vt:lpstr>04-4 이미지 삽입하기</vt:lpstr>
      <vt:lpstr>URL과 경로</vt:lpstr>
      <vt:lpstr>URL과 경로</vt:lpstr>
      <vt:lpstr>상대경로 위치 </vt:lpstr>
      <vt:lpstr>상대경로 위치 </vt:lpstr>
      <vt:lpstr>상대경로 위치 </vt:lpstr>
      <vt:lpstr>테이블에 이미지 삽입하기</vt:lpstr>
      <vt:lpstr>04-5 오디오와 비디오 삽입하기</vt:lpstr>
      <vt:lpstr>04-5 오디오와 비디오 삽입하기</vt:lpstr>
      <vt:lpstr>04-5 오디오와 비디오 삽입하기</vt:lpstr>
      <vt:lpstr>04-5 오디오와 비디오 삽입하기</vt:lpstr>
      <vt:lpstr>04-5 오디오와 비디오 삽입하기</vt:lpstr>
      <vt:lpstr>04-6 하이퍼링크 삽입하기</vt:lpstr>
    </vt:vector>
  </TitlesOfParts>
  <Company>한빛가족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공학기초수학_1장</dc:title>
  <dc:creator>임은혜</dc:creator>
  <cp:lastModifiedBy>505</cp:lastModifiedBy>
  <cp:revision>346</cp:revision>
  <dcterms:created xsi:type="dcterms:W3CDTF">2012-08-06T11:28:05Z</dcterms:created>
  <dcterms:modified xsi:type="dcterms:W3CDTF">2024-03-08T09:00:49Z</dcterms:modified>
</cp:coreProperties>
</file>